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41" r:id="rId2"/>
    <p:sldId id="345" r:id="rId3"/>
    <p:sldId id="344" r:id="rId4"/>
    <p:sldId id="355" r:id="rId5"/>
    <p:sldId id="365" r:id="rId6"/>
    <p:sldId id="366" r:id="rId7"/>
    <p:sldId id="347" r:id="rId8"/>
    <p:sldId id="367" r:id="rId9"/>
    <p:sldId id="368" r:id="rId10"/>
    <p:sldId id="342" r:id="rId11"/>
    <p:sldId id="346" r:id="rId12"/>
    <p:sldId id="369" r:id="rId13"/>
    <p:sldId id="370" r:id="rId14"/>
    <p:sldId id="379" r:id="rId15"/>
    <p:sldId id="380" r:id="rId16"/>
    <p:sldId id="353" r:id="rId17"/>
    <p:sldId id="352" r:id="rId18"/>
    <p:sldId id="381" r:id="rId19"/>
    <p:sldId id="382" r:id="rId20"/>
    <p:sldId id="336" r:id="rId21"/>
  </p:sldIdLst>
  <p:sldSz cx="9144000" cy="6858000" type="screen4x3"/>
  <p:notesSz cx="6881813" cy="9296400"/>
  <p:custDataLst>
    <p:tags r:id="rId24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jun Bajpai" initials="A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BFBFB"/>
    <a:srgbClr val="F7F7F7"/>
    <a:srgbClr val="FDFDFD"/>
    <a:srgbClr val="212121"/>
    <a:srgbClr val="E09090"/>
    <a:srgbClr val="CB87BE"/>
    <a:srgbClr val="8F7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6"/>
  </p:normalViewPr>
  <p:slideViewPr>
    <p:cSldViewPr snapToGrid="0">
      <p:cViewPr varScale="1">
        <p:scale>
          <a:sx n="81" d="100"/>
          <a:sy n="81" d="100"/>
        </p:scale>
        <p:origin x="1498" y="48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620" y="-1500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9T00:28:53.722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B0622A-91DA-46B6-B57F-9ABCF9621362}" type="doc">
      <dgm:prSet loTypeId="urn:microsoft.com/office/officeart/2005/8/layout/radial6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929D1C-78E7-4F2A-B0C7-74DCAC9FA086}">
      <dgm:prSet phldrT="[Text]"/>
      <dgm:spPr>
        <a:xfrm>
          <a:off x="3104554" y="1749888"/>
          <a:ext cx="1918890" cy="1918890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Netflix Business Model</a:t>
          </a:r>
        </a:p>
      </dgm:t>
    </dgm:pt>
    <dgm:pt modelId="{E3964DAB-A45C-45A3-91B1-DCC0C708B758}" type="parTrans" cxnId="{0A774C73-8722-4660-BD5D-C4D28543219F}">
      <dgm:prSet/>
      <dgm:spPr/>
      <dgm:t>
        <a:bodyPr/>
        <a:lstStyle/>
        <a:p>
          <a:endParaRPr lang="en-US"/>
        </a:p>
      </dgm:t>
    </dgm:pt>
    <dgm:pt modelId="{210B7F6B-68D0-4A55-9AE6-A4B7A47C4A1B}" type="sibTrans" cxnId="{0A774C73-8722-4660-BD5D-C4D28543219F}">
      <dgm:prSet/>
      <dgm:spPr/>
      <dgm:t>
        <a:bodyPr/>
        <a:lstStyle/>
        <a:p>
          <a:endParaRPr lang="en-US"/>
        </a:p>
      </dgm:t>
    </dgm:pt>
    <dgm:pt modelId="{B22D3AA6-F6A6-4A10-867F-B8290CE54E63}">
      <dgm:prSet phldrT="[Text]"/>
      <dgm:spPr>
        <a:xfrm>
          <a:off x="3392388" y="2458"/>
          <a:ext cx="1343223" cy="1343223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Operation	</a:t>
          </a:r>
        </a:p>
      </dgm:t>
    </dgm:pt>
    <dgm:pt modelId="{0321CB8C-18B7-4A6E-B7E7-D50F0E56088E}" type="parTrans" cxnId="{9F096532-7560-4420-A4E8-3D149C2B72EB}">
      <dgm:prSet/>
      <dgm:spPr/>
      <dgm:t>
        <a:bodyPr/>
        <a:lstStyle/>
        <a:p>
          <a:endParaRPr lang="en-US"/>
        </a:p>
      </dgm:t>
    </dgm:pt>
    <dgm:pt modelId="{E25538E3-97E0-4502-B522-831CC65F0247}" type="sibTrans" cxnId="{9F096532-7560-4420-A4E8-3D149C2B72EB}">
      <dgm:prSet/>
      <dgm:spPr>
        <a:xfrm>
          <a:off x="1980380" y="625714"/>
          <a:ext cx="4167238" cy="4167238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E04F34E9-0B3C-46AE-BD82-7A8A54D99653}">
      <dgm:prSet phldrT="[Text]"/>
      <dgm:spPr>
        <a:xfrm>
          <a:off x="5427651" y="2037721"/>
          <a:ext cx="1343223" cy="1343223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Customer Base</a:t>
          </a:r>
        </a:p>
      </dgm:t>
    </dgm:pt>
    <dgm:pt modelId="{0C634C11-997B-4549-A5A5-3BB88A48BD63}" type="parTrans" cxnId="{74D92846-85B7-4528-A256-0FB3BF7C36F7}">
      <dgm:prSet/>
      <dgm:spPr/>
      <dgm:t>
        <a:bodyPr/>
        <a:lstStyle/>
        <a:p>
          <a:endParaRPr lang="en-US"/>
        </a:p>
      </dgm:t>
    </dgm:pt>
    <dgm:pt modelId="{004E8EFD-7E48-4FC5-B172-7268D57D4B3C}" type="sibTrans" cxnId="{74D92846-85B7-4528-A256-0FB3BF7C36F7}">
      <dgm:prSet/>
      <dgm:spPr>
        <a:xfrm>
          <a:off x="1980380" y="625714"/>
          <a:ext cx="4167238" cy="4167238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6586DAA0-A4F1-42BD-97D4-B8BC6CB9F3B0}">
      <dgm:prSet phldrT="[Text]"/>
      <dgm:spPr>
        <a:xfrm>
          <a:off x="3392388" y="4072985"/>
          <a:ext cx="1343223" cy="1343223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Revenue Sources</a:t>
          </a:r>
        </a:p>
      </dgm:t>
    </dgm:pt>
    <dgm:pt modelId="{4BD1116C-DF8F-4636-AB82-C4178CA4E9D1}" type="parTrans" cxnId="{B74C9122-C4FA-4201-B112-2AD97AAC47D7}">
      <dgm:prSet/>
      <dgm:spPr/>
      <dgm:t>
        <a:bodyPr/>
        <a:lstStyle/>
        <a:p>
          <a:endParaRPr lang="en-US"/>
        </a:p>
      </dgm:t>
    </dgm:pt>
    <dgm:pt modelId="{BFCFAE34-EE6B-4CED-80EA-19332554C15A}" type="sibTrans" cxnId="{B74C9122-C4FA-4201-B112-2AD97AAC47D7}">
      <dgm:prSet/>
      <dgm:spPr>
        <a:xfrm>
          <a:off x="1980380" y="625714"/>
          <a:ext cx="4167238" cy="4167238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15464783-E2BD-41BF-A5D5-CFF21A2B8ADA}">
      <dgm:prSet phldrT="[Text]"/>
      <dgm:spPr>
        <a:xfrm>
          <a:off x="1357124" y="2037721"/>
          <a:ext cx="1343223" cy="1343223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Products</a:t>
          </a:r>
        </a:p>
      </dgm:t>
    </dgm:pt>
    <dgm:pt modelId="{0C4FD40E-CF74-4CA1-8E74-9C6F390B10B5}" type="parTrans" cxnId="{A16478EE-AC0B-4F27-A527-9B2B62394B6C}">
      <dgm:prSet/>
      <dgm:spPr/>
      <dgm:t>
        <a:bodyPr/>
        <a:lstStyle/>
        <a:p>
          <a:endParaRPr lang="en-US"/>
        </a:p>
      </dgm:t>
    </dgm:pt>
    <dgm:pt modelId="{5A781E0F-15AC-48CE-9C0F-843B723CF65B}" type="sibTrans" cxnId="{A16478EE-AC0B-4F27-A527-9B2B62394B6C}">
      <dgm:prSet/>
      <dgm:spPr>
        <a:xfrm>
          <a:off x="1980380" y="625714"/>
          <a:ext cx="4167238" cy="4167238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84C1A1DB-933D-4EA7-99CA-FAAD4384570D}" type="pres">
      <dgm:prSet presAssocID="{D1B0622A-91DA-46B6-B57F-9ABCF962136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9D2ACF9-61E9-46A0-9B99-6249DB121547}" type="pres">
      <dgm:prSet presAssocID="{B9929D1C-78E7-4F2A-B0C7-74DCAC9FA086}" presName="centerShape" presStyleLbl="node0" presStyleIdx="0" presStyleCnt="1"/>
      <dgm:spPr/>
    </dgm:pt>
    <dgm:pt modelId="{D459A349-23F2-44F0-B2DB-3015E9DD5944}" type="pres">
      <dgm:prSet presAssocID="{B22D3AA6-F6A6-4A10-867F-B8290CE54E63}" presName="node" presStyleLbl="node1" presStyleIdx="0" presStyleCnt="4">
        <dgm:presLayoutVars>
          <dgm:bulletEnabled val="1"/>
        </dgm:presLayoutVars>
      </dgm:prSet>
      <dgm:spPr/>
    </dgm:pt>
    <dgm:pt modelId="{6137D09D-C27F-4521-BB78-9BA99A33F400}" type="pres">
      <dgm:prSet presAssocID="{B22D3AA6-F6A6-4A10-867F-B8290CE54E63}" presName="dummy" presStyleCnt="0"/>
      <dgm:spPr/>
    </dgm:pt>
    <dgm:pt modelId="{2F124C9F-2E1A-4A83-907C-E9D5A962CB24}" type="pres">
      <dgm:prSet presAssocID="{E25538E3-97E0-4502-B522-831CC65F0247}" presName="sibTrans" presStyleLbl="sibTrans2D1" presStyleIdx="0" presStyleCnt="4"/>
      <dgm:spPr/>
    </dgm:pt>
    <dgm:pt modelId="{A08095C7-1118-4278-AED8-4E182ED38754}" type="pres">
      <dgm:prSet presAssocID="{E04F34E9-0B3C-46AE-BD82-7A8A54D99653}" presName="node" presStyleLbl="node1" presStyleIdx="1" presStyleCnt="4">
        <dgm:presLayoutVars>
          <dgm:bulletEnabled val="1"/>
        </dgm:presLayoutVars>
      </dgm:prSet>
      <dgm:spPr/>
    </dgm:pt>
    <dgm:pt modelId="{631C54EA-6231-4544-AD3E-F43A133B93F0}" type="pres">
      <dgm:prSet presAssocID="{E04F34E9-0B3C-46AE-BD82-7A8A54D99653}" presName="dummy" presStyleCnt="0"/>
      <dgm:spPr/>
    </dgm:pt>
    <dgm:pt modelId="{6BD10768-68E2-4AC8-A447-27D27DD36745}" type="pres">
      <dgm:prSet presAssocID="{004E8EFD-7E48-4FC5-B172-7268D57D4B3C}" presName="sibTrans" presStyleLbl="sibTrans2D1" presStyleIdx="1" presStyleCnt="4"/>
      <dgm:spPr/>
    </dgm:pt>
    <dgm:pt modelId="{0F0582A3-4CB4-4B89-B7D6-C42EB651C87C}" type="pres">
      <dgm:prSet presAssocID="{6586DAA0-A4F1-42BD-97D4-B8BC6CB9F3B0}" presName="node" presStyleLbl="node1" presStyleIdx="2" presStyleCnt="4">
        <dgm:presLayoutVars>
          <dgm:bulletEnabled val="1"/>
        </dgm:presLayoutVars>
      </dgm:prSet>
      <dgm:spPr/>
    </dgm:pt>
    <dgm:pt modelId="{580D9160-FC3D-4D7D-B19D-C98458AFCE1A}" type="pres">
      <dgm:prSet presAssocID="{6586DAA0-A4F1-42BD-97D4-B8BC6CB9F3B0}" presName="dummy" presStyleCnt="0"/>
      <dgm:spPr/>
    </dgm:pt>
    <dgm:pt modelId="{38A40E5A-545B-450F-9A35-B63675CF1DF3}" type="pres">
      <dgm:prSet presAssocID="{BFCFAE34-EE6B-4CED-80EA-19332554C15A}" presName="sibTrans" presStyleLbl="sibTrans2D1" presStyleIdx="2" presStyleCnt="4"/>
      <dgm:spPr/>
    </dgm:pt>
    <dgm:pt modelId="{E09C1766-C9A3-4999-BCE7-089D53DC36FB}" type="pres">
      <dgm:prSet presAssocID="{15464783-E2BD-41BF-A5D5-CFF21A2B8ADA}" presName="node" presStyleLbl="node1" presStyleIdx="3" presStyleCnt="4">
        <dgm:presLayoutVars>
          <dgm:bulletEnabled val="1"/>
        </dgm:presLayoutVars>
      </dgm:prSet>
      <dgm:spPr/>
    </dgm:pt>
    <dgm:pt modelId="{1FECE701-3E8D-41A1-A16C-A84E07AFAC4B}" type="pres">
      <dgm:prSet presAssocID="{15464783-E2BD-41BF-A5D5-CFF21A2B8ADA}" presName="dummy" presStyleCnt="0"/>
      <dgm:spPr/>
    </dgm:pt>
    <dgm:pt modelId="{4CE8AC67-4698-4D16-959B-0C77AA7D02B3}" type="pres">
      <dgm:prSet presAssocID="{5A781E0F-15AC-48CE-9C0F-843B723CF65B}" presName="sibTrans" presStyleLbl="sibTrans2D1" presStyleIdx="3" presStyleCnt="4"/>
      <dgm:spPr/>
    </dgm:pt>
  </dgm:ptLst>
  <dgm:cxnLst>
    <dgm:cxn modelId="{B74C9122-C4FA-4201-B112-2AD97AAC47D7}" srcId="{B9929D1C-78E7-4F2A-B0C7-74DCAC9FA086}" destId="{6586DAA0-A4F1-42BD-97D4-B8BC6CB9F3B0}" srcOrd="2" destOrd="0" parTransId="{4BD1116C-DF8F-4636-AB82-C4178CA4E9D1}" sibTransId="{BFCFAE34-EE6B-4CED-80EA-19332554C15A}"/>
    <dgm:cxn modelId="{56314F2E-7ED8-436B-BF46-091D19F2D869}" type="presOf" srcId="{E04F34E9-0B3C-46AE-BD82-7A8A54D99653}" destId="{A08095C7-1118-4278-AED8-4E182ED38754}" srcOrd="0" destOrd="0" presId="urn:microsoft.com/office/officeart/2005/8/layout/radial6"/>
    <dgm:cxn modelId="{9F096532-7560-4420-A4E8-3D149C2B72EB}" srcId="{B9929D1C-78E7-4F2A-B0C7-74DCAC9FA086}" destId="{B22D3AA6-F6A6-4A10-867F-B8290CE54E63}" srcOrd="0" destOrd="0" parTransId="{0321CB8C-18B7-4A6E-B7E7-D50F0E56088E}" sibTransId="{E25538E3-97E0-4502-B522-831CC65F0247}"/>
    <dgm:cxn modelId="{74D92846-85B7-4528-A256-0FB3BF7C36F7}" srcId="{B9929D1C-78E7-4F2A-B0C7-74DCAC9FA086}" destId="{E04F34E9-0B3C-46AE-BD82-7A8A54D99653}" srcOrd="1" destOrd="0" parTransId="{0C634C11-997B-4549-A5A5-3BB88A48BD63}" sibTransId="{004E8EFD-7E48-4FC5-B172-7268D57D4B3C}"/>
    <dgm:cxn modelId="{0A774C73-8722-4660-BD5D-C4D28543219F}" srcId="{D1B0622A-91DA-46B6-B57F-9ABCF9621362}" destId="{B9929D1C-78E7-4F2A-B0C7-74DCAC9FA086}" srcOrd="0" destOrd="0" parTransId="{E3964DAB-A45C-45A3-91B1-DCC0C708B758}" sibTransId="{210B7F6B-68D0-4A55-9AE6-A4B7A47C4A1B}"/>
    <dgm:cxn modelId="{DA66FF73-E8D3-4CEA-816B-D6D6E9709E4F}" type="presOf" srcId="{D1B0622A-91DA-46B6-B57F-9ABCF9621362}" destId="{84C1A1DB-933D-4EA7-99CA-FAAD4384570D}" srcOrd="0" destOrd="0" presId="urn:microsoft.com/office/officeart/2005/8/layout/radial6"/>
    <dgm:cxn modelId="{0B332158-4EE1-4745-9D0A-7D20026DB50B}" type="presOf" srcId="{15464783-E2BD-41BF-A5D5-CFF21A2B8ADA}" destId="{E09C1766-C9A3-4999-BCE7-089D53DC36FB}" srcOrd="0" destOrd="0" presId="urn:microsoft.com/office/officeart/2005/8/layout/radial6"/>
    <dgm:cxn modelId="{E1DB9980-CAB6-4825-AE84-A55B5503055B}" type="presOf" srcId="{6586DAA0-A4F1-42BD-97D4-B8BC6CB9F3B0}" destId="{0F0582A3-4CB4-4B89-B7D6-C42EB651C87C}" srcOrd="0" destOrd="0" presId="urn:microsoft.com/office/officeart/2005/8/layout/radial6"/>
    <dgm:cxn modelId="{1AEDAB89-8444-4975-A54A-9EB18FE3051E}" type="presOf" srcId="{B9929D1C-78E7-4F2A-B0C7-74DCAC9FA086}" destId="{D9D2ACF9-61E9-46A0-9B99-6249DB121547}" srcOrd="0" destOrd="0" presId="urn:microsoft.com/office/officeart/2005/8/layout/radial6"/>
    <dgm:cxn modelId="{DE797DA8-645C-4F9D-BB30-11DF5BE2E8F3}" type="presOf" srcId="{5A781E0F-15AC-48CE-9C0F-843B723CF65B}" destId="{4CE8AC67-4698-4D16-959B-0C77AA7D02B3}" srcOrd="0" destOrd="0" presId="urn:microsoft.com/office/officeart/2005/8/layout/radial6"/>
    <dgm:cxn modelId="{9FA55EB7-05C5-4A14-AF56-47807789477A}" type="presOf" srcId="{B22D3AA6-F6A6-4A10-867F-B8290CE54E63}" destId="{D459A349-23F2-44F0-B2DB-3015E9DD5944}" srcOrd="0" destOrd="0" presId="urn:microsoft.com/office/officeart/2005/8/layout/radial6"/>
    <dgm:cxn modelId="{D16701C8-A359-433C-8301-BA827CFD5FE5}" type="presOf" srcId="{004E8EFD-7E48-4FC5-B172-7268D57D4B3C}" destId="{6BD10768-68E2-4AC8-A447-27D27DD36745}" srcOrd="0" destOrd="0" presId="urn:microsoft.com/office/officeart/2005/8/layout/radial6"/>
    <dgm:cxn modelId="{7FCDF3DC-9035-4563-BAF8-3F1B9AD4027E}" type="presOf" srcId="{BFCFAE34-EE6B-4CED-80EA-19332554C15A}" destId="{38A40E5A-545B-450F-9A35-B63675CF1DF3}" srcOrd="0" destOrd="0" presId="urn:microsoft.com/office/officeart/2005/8/layout/radial6"/>
    <dgm:cxn modelId="{A16478EE-AC0B-4F27-A527-9B2B62394B6C}" srcId="{B9929D1C-78E7-4F2A-B0C7-74DCAC9FA086}" destId="{15464783-E2BD-41BF-A5D5-CFF21A2B8ADA}" srcOrd="3" destOrd="0" parTransId="{0C4FD40E-CF74-4CA1-8E74-9C6F390B10B5}" sibTransId="{5A781E0F-15AC-48CE-9C0F-843B723CF65B}"/>
    <dgm:cxn modelId="{282059FC-F40F-4AAF-AF01-E823F4653C6C}" type="presOf" srcId="{E25538E3-97E0-4502-B522-831CC65F0247}" destId="{2F124C9F-2E1A-4A83-907C-E9D5A962CB24}" srcOrd="0" destOrd="0" presId="urn:microsoft.com/office/officeart/2005/8/layout/radial6"/>
    <dgm:cxn modelId="{562622A3-8582-4AAC-AF07-D29E12FCF4B5}" type="presParOf" srcId="{84C1A1DB-933D-4EA7-99CA-FAAD4384570D}" destId="{D9D2ACF9-61E9-46A0-9B99-6249DB121547}" srcOrd="0" destOrd="0" presId="urn:microsoft.com/office/officeart/2005/8/layout/radial6"/>
    <dgm:cxn modelId="{835F780A-EC61-4A3D-B783-8CBA1EED4D7B}" type="presParOf" srcId="{84C1A1DB-933D-4EA7-99CA-FAAD4384570D}" destId="{D459A349-23F2-44F0-B2DB-3015E9DD5944}" srcOrd="1" destOrd="0" presId="urn:microsoft.com/office/officeart/2005/8/layout/radial6"/>
    <dgm:cxn modelId="{396631E7-60E6-494D-B50C-67451889AA0F}" type="presParOf" srcId="{84C1A1DB-933D-4EA7-99CA-FAAD4384570D}" destId="{6137D09D-C27F-4521-BB78-9BA99A33F400}" srcOrd="2" destOrd="0" presId="urn:microsoft.com/office/officeart/2005/8/layout/radial6"/>
    <dgm:cxn modelId="{86063F09-B421-41E2-8211-E8B946525163}" type="presParOf" srcId="{84C1A1DB-933D-4EA7-99CA-FAAD4384570D}" destId="{2F124C9F-2E1A-4A83-907C-E9D5A962CB24}" srcOrd="3" destOrd="0" presId="urn:microsoft.com/office/officeart/2005/8/layout/radial6"/>
    <dgm:cxn modelId="{3321B7BF-7C32-4181-BFB2-1C61AFA91CBB}" type="presParOf" srcId="{84C1A1DB-933D-4EA7-99CA-FAAD4384570D}" destId="{A08095C7-1118-4278-AED8-4E182ED38754}" srcOrd="4" destOrd="0" presId="urn:microsoft.com/office/officeart/2005/8/layout/radial6"/>
    <dgm:cxn modelId="{955C7DAB-7367-40CF-8568-6E396AB3F7D3}" type="presParOf" srcId="{84C1A1DB-933D-4EA7-99CA-FAAD4384570D}" destId="{631C54EA-6231-4544-AD3E-F43A133B93F0}" srcOrd="5" destOrd="0" presId="urn:microsoft.com/office/officeart/2005/8/layout/radial6"/>
    <dgm:cxn modelId="{32C5A7D3-C54A-4AD5-A914-F838E95EE0FC}" type="presParOf" srcId="{84C1A1DB-933D-4EA7-99CA-FAAD4384570D}" destId="{6BD10768-68E2-4AC8-A447-27D27DD36745}" srcOrd="6" destOrd="0" presId="urn:microsoft.com/office/officeart/2005/8/layout/radial6"/>
    <dgm:cxn modelId="{0051990F-4BDD-4309-93A4-235C2EF9E3CB}" type="presParOf" srcId="{84C1A1DB-933D-4EA7-99CA-FAAD4384570D}" destId="{0F0582A3-4CB4-4B89-B7D6-C42EB651C87C}" srcOrd="7" destOrd="0" presId="urn:microsoft.com/office/officeart/2005/8/layout/radial6"/>
    <dgm:cxn modelId="{24B21E00-CF63-477F-8A77-79298F64714A}" type="presParOf" srcId="{84C1A1DB-933D-4EA7-99CA-FAAD4384570D}" destId="{580D9160-FC3D-4D7D-B19D-C98458AFCE1A}" srcOrd="8" destOrd="0" presId="urn:microsoft.com/office/officeart/2005/8/layout/radial6"/>
    <dgm:cxn modelId="{15CCB6D1-3C17-436F-9A60-B9A1826364F1}" type="presParOf" srcId="{84C1A1DB-933D-4EA7-99CA-FAAD4384570D}" destId="{38A40E5A-545B-450F-9A35-B63675CF1DF3}" srcOrd="9" destOrd="0" presId="urn:microsoft.com/office/officeart/2005/8/layout/radial6"/>
    <dgm:cxn modelId="{683A2C6E-2291-47E0-8C4C-456C702F9286}" type="presParOf" srcId="{84C1A1DB-933D-4EA7-99CA-FAAD4384570D}" destId="{E09C1766-C9A3-4999-BCE7-089D53DC36FB}" srcOrd="10" destOrd="0" presId="urn:microsoft.com/office/officeart/2005/8/layout/radial6"/>
    <dgm:cxn modelId="{E4CF15DE-C27D-4439-93CF-8E24FD9320A1}" type="presParOf" srcId="{84C1A1DB-933D-4EA7-99CA-FAAD4384570D}" destId="{1FECE701-3E8D-41A1-A16C-A84E07AFAC4B}" srcOrd="11" destOrd="0" presId="urn:microsoft.com/office/officeart/2005/8/layout/radial6"/>
    <dgm:cxn modelId="{4B577F08-7469-4B54-B74A-83EA2C56D9E3}" type="presParOf" srcId="{84C1A1DB-933D-4EA7-99CA-FAAD4384570D}" destId="{4CE8AC67-4698-4D16-959B-0C77AA7D02B3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E8AC67-4698-4D16-959B-0C77AA7D02B3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0800000"/>
            <a:gd name="adj2" fmla="val 16200000"/>
            <a:gd name="adj3" fmla="val 4642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8A40E5A-545B-450F-9A35-B63675CF1DF3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5400000"/>
            <a:gd name="adj2" fmla="val 10800000"/>
            <a:gd name="adj3" fmla="val 4642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BD10768-68E2-4AC8-A447-27D27DD36745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0"/>
            <a:gd name="adj2" fmla="val 5400000"/>
            <a:gd name="adj3" fmla="val 4642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124C9F-2E1A-4A83-907C-E9D5A962CB24}">
      <dsp:nvSpPr>
        <dsp:cNvPr id="0" name=""/>
        <dsp:cNvSpPr/>
      </dsp:nvSpPr>
      <dsp:spPr>
        <a:xfrm>
          <a:off x="1980380" y="625714"/>
          <a:ext cx="4167238" cy="4167238"/>
        </a:xfrm>
        <a:prstGeom prst="blockArc">
          <a:avLst>
            <a:gd name="adj1" fmla="val 16200000"/>
            <a:gd name="adj2" fmla="val 0"/>
            <a:gd name="adj3" fmla="val 4642"/>
          </a:avLst>
        </a:prstGeom>
        <a:solidFill>
          <a:srgbClr val="4472C4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9D2ACF9-61E9-46A0-9B99-6249DB121547}">
      <dsp:nvSpPr>
        <dsp:cNvPr id="0" name=""/>
        <dsp:cNvSpPr/>
      </dsp:nvSpPr>
      <dsp:spPr>
        <a:xfrm>
          <a:off x="3104554" y="1749888"/>
          <a:ext cx="1918890" cy="1918890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Netflix Business Model</a:t>
          </a:r>
        </a:p>
      </dsp:txBody>
      <dsp:txXfrm>
        <a:off x="3385569" y="2030903"/>
        <a:ext cx="1356860" cy="1356860"/>
      </dsp:txXfrm>
    </dsp:sp>
    <dsp:sp modelId="{D459A349-23F2-44F0-B2DB-3015E9DD5944}">
      <dsp:nvSpPr>
        <dsp:cNvPr id="0" name=""/>
        <dsp:cNvSpPr/>
      </dsp:nvSpPr>
      <dsp:spPr>
        <a:xfrm>
          <a:off x="3392388" y="2458"/>
          <a:ext cx="1343223" cy="1343223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Operation	</a:t>
          </a:r>
        </a:p>
      </dsp:txBody>
      <dsp:txXfrm>
        <a:off x="3589098" y="199168"/>
        <a:ext cx="949803" cy="949803"/>
      </dsp:txXfrm>
    </dsp:sp>
    <dsp:sp modelId="{A08095C7-1118-4278-AED8-4E182ED38754}">
      <dsp:nvSpPr>
        <dsp:cNvPr id="0" name=""/>
        <dsp:cNvSpPr/>
      </dsp:nvSpPr>
      <dsp:spPr>
        <a:xfrm>
          <a:off x="5427651" y="2037721"/>
          <a:ext cx="1343223" cy="1343223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Customer Base</a:t>
          </a:r>
        </a:p>
      </dsp:txBody>
      <dsp:txXfrm>
        <a:off x="5624361" y="2234431"/>
        <a:ext cx="949803" cy="949803"/>
      </dsp:txXfrm>
    </dsp:sp>
    <dsp:sp modelId="{0F0582A3-4CB4-4B89-B7D6-C42EB651C87C}">
      <dsp:nvSpPr>
        <dsp:cNvPr id="0" name=""/>
        <dsp:cNvSpPr/>
      </dsp:nvSpPr>
      <dsp:spPr>
        <a:xfrm>
          <a:off x="3392388" y="4072985"/>
          <a:ext cx="1343223" cy="1343223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Revenue Sources</a:t>
          </a:r>
        </a:p>
      </dsp:txBody>
      <dsp:txXfrm>
        <a:off x="3589098" y="4269695"/>
        <a:ext cx="949803" cy="949803"/>
      </dsp:txXfrm>
    </dsp:sp>
    <dsp:sp modelId="{E09C1766-C9A3-4999-BCE7-089D53DC36FB}">
      <dsp:nvSpPr>
        <dsp:cNvPr id="0" name=""/>
        <dsp:cNvSpPr/>
      </dsp:nvSpPr>
      <dsp:spPr>
        <a:xfrm>
          <a:off x="1357124" y="2037721"/>
          <a:ext cx="1343223" cy="1343223"/>
        </a:xfrm>
        <a:prstGeom prst="ellipse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Products</a:t>
          </a:r>
        </a:p>
      </dsp:txBody>
      <dsp:txXfrm>
        <a:off x="1553834" y="2234431"/>
        <a:ext cx="949803" cy="9498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A6C9F5-DC55-475D-8963-FD563C046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EC2B1C-45F4-4313-AAE2-C70BC81BFA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20625B1-E6B4-4DE2-B45C-985255517C66}" type="datetimeFigureOut">
              <a:rPr lang="en-US" altLang="en-US"/>
              <a:pPr>
                <a:defRPr/>
              </a:pPr>
              <a:t>10/12/2019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1BC871-46DF-4EDE-8533-98EDA4846C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CA85E-5659-4B8C-A416-16FE8BE493E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A94A91B-7456-4F2B-A402-078F25B7F1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19-10-11T21:38:34.0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584 5911 0,'-25'0'35,"25"-25"-11,50 25-11,1-26-4,0 26 0,25 0-1,-25 0-2,-1 0 3,27 0-2,49 0 10,-49 0-10,-27 26 2,-24-26-2,75 0 6,-25 0-3,-50 0 0,75 25 1,-75-25-5,-1 0 4,0 0-4,1 0 0,-1 25 2,0-25-1,26 0 4,0 0-5,0 51 4,-26-51-4,0 0 4,26 0-5,-25 0 6,-1 0-6,0 25 4,51 1 1,-25-26 0,25 0-5,26 25 1,-26-25 4,-25 0-3,-1 0 3,-24 0 5</inkml:trace>
  <inkml:trace contextRef="#ctx0" brushRef="#br0" timeOffset="1570">635 7205 0,'25'0'25,"0"0"-11,1 0-3,75 25-5,-50-25 5,25 0-6,0 0 7,-25 0-9,76 0 5,-76 0 1,25 0-2,0 0 3,51 25-3,-26-25 0,52 26 4,-27-26-4,-24 0 0,76 76 1,-102-76-1,76 0 1,-76 0 1,-51 0 2,52 0-8,-52 0 13</inkml:trace>
  <inkml:trace contextRef="#ctx0" brushRef="#br0" timeOffset="9203">711 11694 0,'25'-50'56,"1"50"-45,-1 0-6,26 0 2,-1 0 2,27 0-2,-27 0 1,52 0 3,25 0-5,50 0 4,-50 0-6,102 0 9,-77 0-10,-25 0 6,25 0-1,-51 0 1,52 0-1,-1 0-2,26 0 3,-26 0-2,0 0 1,0 0 1,1 0-2,-77 0 4,25 0-2,-25 0-5,0 0 8,1 0-8,-27 0 4,26 0 1,-25 0-1,51 0 1,-77 0-2,102 0 2,-26 0 2,1 0-6,-1 0 6,26 0-7,-25 0 4,-51 0 1,50 0-2,-76 0 2,52 0-1,-27 0-2,26 0 4,-25 0-4,25 0 4,26 0-3,-26 0 1,25 0 3,26 0-6,-51 0 6,51 0-6,-51 0 3,-25 0-1,25 0 2,0 0 0,1 0-3,-1 0 4,25 0 0,1 0-6,50 0 9,-25 0-10,-51 0 6,76 0-2,-50 0 2,50 0 0,-25 0-2,-26 0 1,-25 0-1,51 0 1,-51 0 2,0 0-4,51 0 3,-76 0 2,25 0-8,0 0 7,-25 0-3,25 0 2,0 0 0,26 0 0,50 0-2,-76 0-1,26 0 4,25 0-3,-26 0 1,1 0 4,-26 0-7,25 0 2,-25 0 2,26 0-2,-26 0 2,0 0-2,51 0 1,-102 0-1,77 0 1,-1 0 2,-50 0-3,76 0 2,-26 0-2,-24 0 1,49 0 1,-49 0-1,-27 0-1,52 0 0,-77 0 2,26 0 0,0 0-2,-26 0 0,26 0 5,0 0-8,25 0 9,-26-26-9,27 26 4,-27 0 1,-24 0-2,50 0 3,-25 0-5,-26 0 5,26 0-4,-1 0 2,52 0 2,-26-25 4,-51 0-5,1 25 1,25 0-3,-26 0 1,0 0 0,26-26 7,0 26-6,0 0-3,-1 0 4,1-25 0,25 25-6,-25 0 5,0 0-2,-26 0 2,0 0-1,1 0 0,50 0 1,-51 0 5,26 0-5,0 0-1,-26 0-1,26 0 4,-26 0-6,1 0 7,75 0-6,-75 0 5,75 0-6,-50 0 2,50 0 0,-75 0 4,50 0-4,-25 0 0,25 0 2,-26 0 2,1 0-8,0 0 10,-26 0-8,26 0 2,-26 0 2,1 0-2,25 0 2,-26 0-2,26 0 4,25 0-6,-25 0 7,-1 0-6,1 0 2,25 0 6,-50 0-6,24 0 3,1 0-6,-26 0 7,1 0-8,-1 0 6,26 0-4,-26 0 9,26 0-3,-26 0-7,1 0 10,-1 0-6,1 0 0,-1 0 6,0 0 2,1 0-11,24 0 20,-24 0-11,-1 0 10,26 0-2,-26 0 33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55AD1C13-59C3-48DE-B390-7936B28CC7C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71" tIns="45286" rIns="90571" bIns="4528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34D688EF-B582-4D9E-A978-CB9F81EB04A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98900" y="0"/>
            <a:ext cx="29813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71" tIns="45286" rIns="90571" bIns="4528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067B1A4B-B0BE-4E31-AFE5-2FFD180ECB3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6913"/>
            <a:ext cx="4646613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5">
            <a:extLst>
              <a:ext uri="{FF2B5EF4-FFF2-40B4-BE49-F238E27FC236}">
                <a16:creationId xmlns:a16="http://schemas.microsoft.com/office/drawing/2014/main" id="{A7DFD321-CAE5-4888-998B-F109DAC9DB6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7388" y="4414838"/>
            <a:ext cx="5507037" cy="41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71" tIns="45286" rIns="90571" bIns="452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5542" name="Rectangle 6">
            <a:extLst>
              <a:ext uri="{FF2B5EF4-FFF2-40B4-BE49-F238E27FC236}">
                <a16:creationId xmlns:a16="http://schemas.microsoft.com/office/drawing/2014/main" id="{DD9F708D-A0C3-41F1-9C6B-5C1709D49B7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29813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71" tIns="45286" rIns="90571" bIns="4528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5543" name="Rectangle 7">
            <a:extLst>
              <a:ext uri="{FF2B5EF4-FFF2-40B4-BE49-F238E27FC236}">
                <a16:creationId xmlns:a16="http://schemas.microsoft.com/office/drawing/2014/main" id="{D9CC2E29-6C43-481C-A1DD-AB256000A0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8900" y="8829675"/>
            <a:ext cx="298132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571" tIns="45286" rIns="90571" bIns="4528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9729E5A-B907-4AD0-AF24-CEA846982C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38F0128E-14DC-4652-9740-751503F373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797425" cy="3598863"/>
          </a:xfrm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F9027EB6-BB09-42AB-9100-C54D1E6551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A2EE7312-726C-4FB0-9AD9-8075B0F9C0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874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7874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7874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7874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7874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787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787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787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787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7CC5366-544B-49B4-AFB3-0442F6D6F8F0}" type="slidenum">
              <a:rPr lang="en-US" altLang="en-US" smtClean="0">
                <a:solidFill>
                  <a:srgbClr val="000000"/>
                </a:solidFill>
              </a:rPr>
              <a:pPr/>
              <a:t>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28C4A211-D578-4248-A5FC-CDEEA60CC0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5828268E-B675-482B-A7F4-AE376B7F78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A5794FA8-F59F-40FC-B197-05CD940BD9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A8FBF29-DEFB-4C8E-B936-1BE6B5F4580B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8BC6B797-26DE-4EF4-A0F7-4619520C98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4D8699CF-E5CD-4C66-A99F-0F7531A0C8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F0CC4C85-F230-4B9D-A22A-1F337A2451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A715A61-769F-47EB-B096-1FF28D16DC26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02B15DC5-22D0-4A85-9E94-E9D153A6E3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87AA70AF-B22D-4806-ACC5-5CA9E2701D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EB1758E5-FA73-492B-BC65-C3818BCA3B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4F8962F-81F4-4D5B-8C38-284617E54644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C8D7A412-77A1-4ACE-84F0-920E18C2A5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294AE4BE-F898-435A-A4A5-A3E507A90C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68167883-21F2-4E2D-9EFF-52141C5BAE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655DB78-101C-4D1D-845A-682411C3D9B3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23CF25-AE88-478F-A611-F0B7E3B93F46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6449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23CF25-AE88-478F-A611-F0B7E3B93F46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1088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23CF25-AE88-478F-A611-F0B7E3B93F46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4591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4803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4800" y="1036638"/>
            <a:ext cx="2057400" cy="51482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2600" y="1036638"/>
            <a:ext cx="6019800" cy="51482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4812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1036638"/>
            <a:ext cx="8229600" cy="939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520700" y="2133600"/>
            <a:ext cx="3962400" cy="40513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35500" y="2133600"/>
            <a:ext cx="3962400" cy="4051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9437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1036638"/>
            <a:ext cx="8229600" cy="939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20700" y="2133600"/>
            <a:ext cx="8077200" cy="40513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8331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0726_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9339D759-4295-4AB0-BD8C-2989879CC9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177800"/>
            <a:ext cx="2551113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Picture Placeholder 8"/>
          <p:cNvSpPr>
            <a:spLocks noGrp="1" noChangeAspect="1"/>
          </p:cNvSpPr>
          <p:nvPr>
            <p:ph type="pic" sz="quarter" idx="11"/>
          </p:nvPr>
        </p:nvSpPr>
        <p:spPr>
          <a:xfrm>
            <a:off x="1867361" y="727200"/>
            <a:ext cx="5400000" cy="5400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 lvl="0"/>
            <a:r>
              <a:rPr lang="en-US" altLang="zh-CN" noProof="0"/>
              <a:t>Click icon to add picture</a:t>
            </a:r>
            <a:endParaRPr lang="en-US" noProof="0" dirty="0"/>
          </a:p>
        </p:txBody>
      </p:sp>
      <p:sp>
        <p:nvSpPr>
          <p:cNvPr id="19" name="Title 1"/>
          <p:cNvSpPr>
            <a:spLocks noGrp="1"/>
          </p:cNvSpPr>
          <p:nvPr>
            <p:ph type="ctrTitle"/>
          </p:nvPr>
        </p:nvSpPr>
        <p:spPr bwMode="gray">
          <a:xfrm>
            <a:off x="376238" y="5549440"/>
            <a:ext cx="4195762" cy="324000"/>
          </a:xfrm>
        </p:spPr>
        <p:txBody>
          <a:bodyPr/>
          <a:lstStyle>
            <a:lvl1pPr algn="l">
              <a:lnSpc>
                <a:spcPct val="100000"/>
              </a:lnSpc>
              <a:defRPr sz="1710" b="1">
                <a:solidFill>
                  <a:schemeClr val="tx1"/>
                </a:solidFill>
                <a:latin typeface="+mj-lt"/>
                <a:ea typeface="+mn-ea"/>
                <a:cs typeface="Open Sans" panose="020B0606030504020204" pitchFamily="34" charset="0"/>
              </a:defRPr>
            </a:lvl1pPr>
          </a:lstStyle>
          <a:p>
            <a:r>
              <a:rPr lang="en-US" altLang="zh-CN" noProof="0"/>
              <a:t>Click to edit Master title style</a:t>
            </a:r>
            <a:endParaRPr lang="en-US" noProof="0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 bwMode="gray">
          <a:xfrm>
            <a:off x="376239" y="5864229"/>
            <a:ext cx="4195761" cy="5056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539">
                <a:solidFill>
                  <a:schemeClr val="tx1"/>
                </a:solidFill>
                <a:latin typeface="+mn-lt"/>
                <a:ea typeface="+mn-ea"/>
              </a:defRPr>
            </a:lvl1pPr>
            <a:lvl2pPr marL="430997" indent="0" algn="ctr">
              <a:buNone/>
              <a:defRPr sz="1886"/>
            </a:lvl2pPr>
            <a:lvl3pPr marL="861993" indent="0" algn="ctr">
              <a:buNone/>
              <a:defRPr sz="1697"/>
            </a:lvl3pPr>
            <a:lvl4pPr marL="1292990" indent="0" algn="ctr">
              <a:buNone/>
              <a:defRPr sz="1509"/>
            </a:lvl4pPr>
            <a:lvl5pPr marL="1723986" indent="0" algn="ctr">
              <a:buNone/>
              <a:defRPr sz="1509"/>
            </a:lvl5pPr>
            <a:lvl6pPr marL="2154983" indent="0" algn="ctr">
              <a:buNone/>
              <a:defRPr sz="1509"/>
            </a:lvl6pPr>
            <a:lvl7pPr marL="2585979" indent="0" algn="ctr">
              <a:buNone/>
              <a:defRPr sz="1509"/>
            </a:lvl7pPr>
            <a:lvl8pPr marL="3016975" indent="0" algn="ctr">
              <a:buNone/>
              <a:defRPr sz="1509"/>
            </a:lvl8pPr>
            <a:lvl9pPr marL="3447971" indent="0" algn="ctr">
              <a:buNone/>
              <a:defRPr sz="1509"/>
            </a:lvl9pPr>
          </a:lstStyle>
          <a:p>
            <a:r>
              <a:rPr lang="en-US" altLang="zh-CN" noProof="0"/>
              <a:t>Click to edit Master subtitle style</a:t>
            </a:r>
            <a:endParaRPr lang="en-US" noProof="0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76238" y="6381750"/>
            <a:ext cx="4195762" cy="29845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855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2966802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D876C81-C425-4CCF-AA8C-61B1FD317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1CE92F1-2148-4E8E-8501-CF89BB1B4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8700910-E7B8-46EF-A287-509BC7E9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44E47E-C634-439B-9C16-E9F72DA306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31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990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4347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8C6A91-0568-4AC8-9FFF-EACCE44CE19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584950"/>
            <a:ext cx="2243138" cy="1857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600" b="1">
                <a:latin typeface="Verdana" panose="020B0604030504040204" pitchFamily="34" charset="0"/>
              </a:rPr>
              <a:t>BUDT 758G  Group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30E1F-16F6-435F-8F94-9660530111A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34375" y="6616700"/>
            <a:ext cx="527050" cy="920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ts val="488"/>
              </a:spcBef>
              <a:buSzPct val="100000"/>
              <a:buFont typeface="Arial" panose="020B0604020202020204" pitchFamily="34" charset="0"/>
              <a:buNone/>
              <a:defRPr/>
            </a:pPr>
            <a:fld id="{96E5A567-A261-4E35-9B49-EDCA5569D128}" type="slidenum">
              <a:rPr lang="en-US" altLang="en-US" sz="600" smtClean="0"/>
              <a:pPr algn="r">
                <a:spcBef>
                  <a:spcPts val="488"/>
                </a:spcBef>
                <a:buSzPct val="100000"/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en-US" sz="60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BC643791-BC7D-419B-AC10-9763BBF01F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88900"/>
            <a:ext cx="18303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3FB35B-351C-457D-97C5-E3D15B0A0FF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00863" y="149225"/>
            <a:ext cx="2243137" cy="2778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600" b="1">
                <a:latin typeface="Verdana" panose="020B0604030504040204" pitchFamily="34" charset="0"/>
              </a:rPr>
              <a:t>MANAGING DIGITAL BUSINESSES AND MARKETS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0700" y="2133600"/>
            <a:ext cx="3962400" cy="4051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500" y="2133600"/>
            <a:ext cx="3962400" cy="4051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1012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931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8816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7149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6584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234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9">
            <a:extLst>
              <a:ext uri="{FF2B5EF4-FFF2-40B4-BE49-F238E27FC236}">
                <a16:creationId xmlns:a16="http://schemas.microsoft.com/office/drawing/2014/main" id="{B430D428-419D-4883-A8C7-B60F1EF9C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20700" y="2133600"/>
            <a:ext cx="8077200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7" name="Rectangle 23">
            <a:extLst>
              <a:ext uri="{FF2B5EF4-FFF2-40B4-BE49-F238E27FC236}">
                <a16:creationId xmlns:a16="http://schemas.microsoft.com/office/drawing/2014/main" id="{029B9562-0CFE-4217-BB6C-9B3611536E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2600" y="1036638"/>
            <a:ext cx="8229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7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5" r:id="rId13"/>
    <p:sldLayoutId id="2147483776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990000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990000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990000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990000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990000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9900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9900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9900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99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raviswiedower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netflix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vd.netflix.com/?dsrc=ADW13&amp;gclid=Cj0KCQjwivbsBRDsARIsADyISJ8q9OCy0nenk-Hd3aykqmjixS_kFhY6xSQVkw4vz1jtdXjaQMc9DP4aAiYgEALw_wc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blakemorgan/2019/02/19/what-is-the-netflix-effect/#1d35fa66564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trinsicinvesting.com/2018/07/20/netflix-and-rise-of-global-scale-medi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orbes.com/sites/blakemorgan/2019/02/19/what-is-the-netflix-effect/#72a962945640" TargetMode="Externa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danafeldman/2019/07/15/the-future-of-netflix-is-it-really-as-doom-and-gloom-as-people-are-saying/#a7ffdcb66828" TargetMode="External"/><Relationship Id="rId2" Type="http://schemas.openxmlformats.org/officeDocument/2006/relationships/hyperlink" Target="https://www.forbes.com/sites/stephenmcbride1/2019/05/21/netflix-has-175-days-left-to-pull-off-a-miracle-or-its-all-over/#2b737d2675c4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ldium.com/size-of-the-video-streaming-industry-market/" TargetMode="External"/><Relationship Id="rId2" Type="http://schemas.openxmlformats.org/officeDocument/2006/relationships/hyperlink" Target="https://www.pcmag.com/roundup/336650/the-best-video-streaming-services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hyperlink" Target="https://www.businessofapps.com/data/netflix-statistics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rbes.com/sites/danafeldman/2019/07/15/the-future-of-netflix-is-it-really-as-doom-and-gloom-as-people-are-saying/#a7ffdcb66828" TargetMode="External"/><Relationship Id="rId3" Type="http://schemas.openxmlformats.org/officeDocument/2006/relationships/hyperlink" Target="https://www.forbes.com/sites/blakemorgan/2019/02/19/what-is-the-netflix-effect/#1d35fa665640" TargetMode="External"/><Relationship Id="rId7" Type="http://schemas.openxmlformats.org/officeDocument/2006/relationships/hyperlink" Target="https://www.forbes.com/sites/stephenmcbride1/2019/05/21/netflix-has-175-days-left-to-pull-off-a-miracle-or-its-all-over/#2b737d2675c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adage.com/article/special-report-digital-alist-2010/digital-a-list-2010-netflix-consumer-behavior/142199" TargetMode="External"/><Relationship Id="rId5" Type="http://schemas.openxmlformats.org/officeDocument/2006/relationships/hyperlink" Target="https://www.forbes.com/sites/blakemorgan/2019/02/19/what-is-the-netflix-effect/#72a962945640" TargetMode="External"/><Relationship Id="rId4" Type="http://schemas.openxmlformats.org/officeDocument/2006/relationships/hyperlink" Target="https://intrinsicinvesting.com/2018/07/20/netflix-and-rise-of-global-scale-medi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logos.fandom.com/wiki/Netflix" TargetMode="External"/><Relationship Id="rId5" Type="http://schemas.openxmlformats.org/officeDocument/2006/relationships/hyperlink" Target="https://media.netflix.com/en/about-netflix" TargetMode="Externa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0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1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hyperlink" Target="https://www.consumerreports.org/streaming-media-devices/new-streaming-video-services-to-check-out/" TargetMode="External"/><Relationship Id="rId5" Type="http://schemas.openxmlformats.org/officeDocument/2006/relationships/image" Target="../media/image15.png"/><Relationship Id="rId10" Type="http://schemas.openxmlformats.org/officeDocument/2006/relationships/hyperlink" Target="https://www.topaccountingdegrees.org/netflix-vs-blockbuster/" TargetMode="External"/><Relationship Id="rId4" Type="http://schemas.openxmlformats.org/officeDocument/2006/relationships/image" Target="../media/image14.png"/><Relationship Id="rId9" Type="http://schemas.openxmlformats.org/officeDocument/2006/relationships/hyperlink" Target="https://www.investopedia.com/articles/investing/092414/economics-hulu-netflix-redbox-and-blockbuster.as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customXml" Target="../ink/ink1.xml"/><Relationship Id="rId4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46F4720F-BBDC-4479-9AF5-EA98091B3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6450" y="390525"/>
            <a:ext cx="1801813" cy="461963"/>
          </a:xfrm>
        </p:spPr>
        <p:txBody>
          <a:bodyPr/>
          <a:lstStyle/>
          <a:p>
            <a:pPr defTabSz="861993" fontAlgn="auto">
              <a:spcAft>
                <a:spcPts val="0"/>
              </a:spcAft>
              <a:defRPr/>
            </a:pPr>
            <a:r>
              <a:rPr lang="en-US" sz="1700" dirty="0"/>
              <a:t>MANAGING DIGITAL BUSINESSES AND MARKETS </a:t>
            </a:r>
          </a:p>
        </p:txBody>
      </p:sp>
      <p:sp>
        <p:nvSpPr>
          <p:cNvPr id="10" name="副标题 9">
            <a:extLst>
              <a:ext uri="{FF2B5EF4-FFF2-40B4-BE49-F238E27FC236}">
                <a16:creationId xmlns:a16="http://schemas.microsoft.com/office/drawing/2014/main" id="{6699291D-3B94-47EE-94B1-9509B7303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375" y="6007100"/>
            <a:ext cx="5962650" cy="504825"/>
          </a:xfrm>
        </p:spPr>
        <p:txBody>
          <a:bodyPr/>
          <a:lstStyle/>
          <a:p>
            <a:pPr defTabSz="861993" fontAlgn="auto">
              <a:lnSpc>
                <a:spcPct val="90000"/>
              </a:lnSpc>
              <a:spcBef>
                <a:spcPts val="0"/>
              </a:spcBef>
              <a:defRPr/>
            </a:pPr>
            <a:r>
              <a:rPr lang="en-US" altLang="en-US" sz="2000" b="1" dirty="0">
                <a:latin typeface="+mj-lt"/>
                <a:cs typeface="Arial" panose="020B0604020202020204" pitchFamily="34" charset="0"/>
              </a:rPr>
              <a:t>Sec. 501 Group 2 Presentation : Netflix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3741417-BEA2-4738-A7E2-497EF9F403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375" y="6342063"/>
            <a:ext cx="4195763" cy="298450"/>
          </a:xfrm>
        </p:spPr>
        <p:txBody>
          <a:bodyPr/>
          <a:lstStyle/>
          <a:p>
            <a:pPr marL="0" indent="0" defTabSz="861993" fontAlgn="auto">
              <a:spcBef>
                <a:spcPts val="0"/>
              </a:spcBef>
              <a:buFontTx/>
              <a:buNone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October 2019</a:t>
            </a:r>
          </a:p>
        </p:txBody>
      </p:sp>
      <p:pic>
        <p:nvPicPr>
          <p:cNvPr id="7173" name="Picture 3">
            <a:extLst>
              <a:ext uri="{FF2B5EF4-FFF2-40B4-BE49-F238E27FC236}">
                <a16:creationId xmlns:a16="http://schemas.microsoft.com/office/drawing/2014/main" id="{A33F4A4C-FA14-4B1B-98CC-E0D7083EF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68" y="852488"/>
            <a:ext cx="2685939" cy="28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4" name="标题 6">
            <a:extLst>
              <a:ext uri="{FF2B5EF4-FFF2-40B4-BE49-F238E27FC236}">
                <a16:creationId xmlns:a16="http://schemas.microsoft.com/office/drawing/2014/main" id="{99AECA21-DD66-43A5-9708-C671D7558FF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342188" y="6007100"/>
            <a:ext cx="18018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604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8604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86042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86042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860425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8604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8604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8604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8604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Verdana" panose="020B0604030504040204" pitchFamily="34" charset="0"/>
                <a:ea typeface="华文细黑" panose="02010600040101010101" pitchFamily="2" charset="-122"/>
                <a:cs typeface="Open Sans"/>
              </a:rPr>
              <a:t>BUDT 758G</a:t>
            </a:r>
          </a:p>
        </p:txBody>
      </p:sp>
      <p:pic>
        <p:nvPicPr>
          <p:cNvPr id="8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D682505C-AD67-4E5C-AA0F-57CE0BFC6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254" y="1419219"/>
            <a:ext cx="122555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35CEF0E-32BB-4DF4-9877-1B529299A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32" y="3753143"/>
            <a:ext cx="1229545" cy="1721363"/>
          </a:xfrm>
          <a:prstGeom prst="rect">
            <a:avLst/>
          </a:prstGeom>
        </p:spPr>
      </p:pic>
      <p:pic>
        <p:nvPicPr>
          <p:cNvPr id="9" name="Picture 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8942AFA-B198-4989-9E35-C97C4BF3EC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79" y="3713275"/>
            <a:ext cx="1229545" cy="1721363"/>
          </a:xfrm>
          <a:prstGeom prst="rect">
            <a:avLst/>
          </a:prstGeom>
        </p:spPr>
      </p:pic>
      <p:pic>
        <p:nvPicPr>
          <p:cNvPr id="13" name="Picture 12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7D7664E0-3B7B-446F-8EF8-A28238C40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027" y="3703625"/>
            <a:ext cx="1322004" cy="1712050"/>
          </a:xfrm>
          <a:prstGeom prst="rect">
            <a:avLst/>
          </a:prstGeom>
        </p:spPr>
      </p:pic>
      <p:pic>
        <p:nvPicPr>
          <p:cNvPr id="16" name="Picture 1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77C480F1-E29D-4777-BF41-7266B23B20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4" y="1430309"/>
            <a:ext cx="1278743" cy="17902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4C42D2-3516-421D-AEB5-43C50C12CD40}"/>
              </a:ext>
            </a:extLst>
          </p:cNvPr>
          <p:cNvSpPr txBox="1"/>
          <p:nvPr/>
        </p:nvSpPr>
        <p:spPr>
          <a:xfrm>
            <a:off x="122547" y="3255223"/>
            <a:ext cx="242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Sushil Satish </a:t>
            </a:r>
            <a:r>
              <a:rPr lang="en-US" dirty="0" err="1"/>
              <a:t>Kogta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4F2987-7925-4912-A4C4-8CC383B43923}"/>
              </a:ext>
            </a:extLst>
          </p:cNvPr>
          <p:cNvSpPr txBox="1"/>
          <p:nvPr/>
        </p:nvSpPr>
        <p:spPr>
          <a:xfrm>
            <a:off x="319734" y="5468652"/>
            <a:ext cx="22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Pooja </a:t>
            </a:r>
            <a:r>
              <a:rPr lang="en-US" dirty="0" err="1"/>
              <a:t>Datre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9FE09D-0C99-4916-A7F0-40E74E6DF7CB}"/>
              </a:ext>
            </a:extLst>
          </p:cNvPr>
          <p:cNvSpPr txBox="1"/>
          <p:nvPr/>
        </p:nvSpPr>
        <p:spPr>
          <a:xfrm>
            <a:off x="3667027" y="5438761"/>
            <a:ext cx="221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Hao Tun Kao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1FC19B-CF39-4F08-8B5A-C990BA9DAB00}"/>
              </a:ext>
            </a:extLst>
          </p:cNvPr>
          <p:cNvSpPr txBox="1"/>
          <p:nvPr/>
        </p:nvSpPr>
        <p:spPr>
          <a:xfrm>
            <a:off x="7156450" y="3136894"/>
            <a:ext cx="190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Pratik Pandey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02F52D-B1D2-4152-8968-511AD538EE9B}"/>
              </a:ext>
            </a:extLst>
          </p:cNvPr>
          <p:cNvSpPr txBox="1"/>
          <p:nvPr/>
        </p:nvSpPr>
        <p:spPr>
          <a:xfrm>
            <a:off x="7223448" y="5453102"/>
            <a:ext cx="1667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Arjun Bajpai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687DAA64-F0BE-47E7-A5FE-3B3B0F4D2B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5900" y="553966"/>
            <a:ext cx="6172200" cy="704850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anose="020B0600070205080204" pitchFamily="34" charset="-128"/>
              </a:rPr>
              <a:t>Value creation on both sides.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8EC03-5410-45E2-9642-42A2A5577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430087"/>
            <a:ext cx="6172200" cy="426943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altLang="en-US" sz="1600" kern="0" dirty="0">
                <a:ea typeface="Verdana" panose="020B0604030504040204" pitchFamily="34" charset="0"/>
              </a:rPr>
              <a:t>Initially concentrated on customer interest rather than trying to maximize their own profits.</a:t>
            </a:r>
          </a:p>
          <a:p>
            <a:pPr>
              <a:defRPr/>
            </a:pPr>
            <a:endParaRPr lang="en-US" altLang="en-US" sz="1600" kern="0" dirty="0">
              <a:ea typeface="Verdana" panose="020B0604030504040204" pitchFamily="34" charset="0"/>
            </a:endParaRPr>
          </a:p>
          <a:p>
            <a:pPr>
              <a:defRPr/>
            </a:pPr>
            <a:r>
              <a:rPr lang="en-US" altLang="en-US" sz="1600" kern="0" dirty="0">
                <a:ea typeface="Verdana" panose="020B0604030504040204" pitchFamily="34" charset="0"/>
              </a:rPr>
              <a:t>Made it accessible to watch video anytime anywhere.</a:t>
            </a:r>
          </a:p>
          <a:p>
            <a:pPr>
              <a:defRPr/>
            </a:pPr>
            <a:endParaRPr lang="en-US" altLang="en-US" sz="1600" kern="0" dirty="0">
              <a:ea typeface="Verdana" panose="020B0604030504040204" pitchFamily="34" charset="0"/>
            </a:endParaRPr>
          </a:p>
          <a:p>
            <a:pPr>
              <a:defRPr/>
            </a:pPr>
            <a:r>
              <a:rPr lang="en-US" altLang="en-US" sz="1600" kern="0" dirty="0">
                <a:ea typeface="Verdana" panose="020B0604030504040204" pitchFamily="34" charset="0"/>
              </a:rPr>
              <a:t>Fast growing content library attracts more audience.</a:t>
            </a:r>
          </a:p>
          <a:p>
            <a:pPr>
              <a:defRPr/>
            </a:pPr>
            <a:endParaRPr lang="en-US" altLang="en-US" sz="1600" kern="0" dirty="0">
              <a:ea typeface="Verdana" panose="020B0604030504040204" pitchFamily="34" charset="0"/>
            </a:endParaRPr>
          </a:p>
          <a:p>
            <a:pPr>
              <a:defRPr/>
            </a:pPr>
            <a:r>
              <a:rPr lang="en-US" altLang="en-US" sz="1600" kern="0" dirty="0">
                <a:ea typeface="Verdana" panose="020B0604030504040204" pitchFamily="34" charset="0"/>
              </a:rPr>
              <a:t>Number of content producers increased as audience base increased: Cross sided network effect.</a:t>
            </a:r>
          </a:p>
          <a:p>
            <a:pPr>
              <a:defRPr/>
            </a:pPr>
            <a:endParaRPr lang="en-US" altLang="en-US" sz="1050" kern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  <a:defRPr/>
            </a:pPr>
            <a:endParaRPr lang="en-US" altLang="en-US" sz="1050" kern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  <a:defRPr/>
            </a:pPr>
            <a:endParaRPr lang="en-US" altLang="en-US" sz="1500" kern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120143-AD79-47D4-A4DE-1E23C5100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061761"/>
            <a:ext cx="2594835" cy="1383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B156D5-D573-4DDE-936B-CDE1C07FC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789" y="4130347"/>
            <a:ext cx="2560542" cy="1245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B35AB1-AFE3-4325-A6B4-0215D35F9E5D}"/>
              </a:ext>
            </a:extLst>
          </p:cNvPr>
          <p:cNvSpPr txBox="1"/>
          <p:nvPr/>
        </p:nvSpPr>
        <p:spPr>
          <a:xfrm>
            <a:off x="5770383" y="5692199"/>
            <a:ext cx="44612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Sources :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https://traviswiedower.com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65"/>
    </mc:Choice>
    <mc:Fallback xmlns="">
      <p:transition spd="slow" advTm="4106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687DAA64-F0BE-47E7-A5FE-3B3B0F4D2B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5900" y="701276"/>
            <a:ext cx="6172200" cy="704850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anose="020B0600070205080204" pitchFamily="34" charset="-128"/>
              </a:rPr>
              <a:t>How did Netflix get big fast?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8EC03-5410-45E2-9642-42A2A5577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406127"/>
            <a:ext cx="6172200" cy="429339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altLang="en-US" sz="1600" kern="0" dirty="0">
                <a:ea typeface="Verdana" panose="020B0604030504040204" pitchFamily="34" charset="0"/>
              </a:rPr>
              <a:t>At the beginning, more convenient for the customers to receive DVDs at home.</a:t>
            </a:r>
          </a:p>
          <a:p>
            <a:pPr>
              <a:defRPr/>
            </a:pPr>
            <a:r>
              <a:rPr lang="en-US" altLang="en-US" sz="1600" kern="0" dirty="0">
                <a:ea typeface="Verdana" panose="020B0604030504040204" pitchFamily="34" charset="0"/>
              </a:rPr>
              <a:t>However DVD rentals were used just to get a toehold in the highly competitive market.</a:t>
            </a:r>
          </a:p>
          <a:p>
            <a:pPr>
              <a:defRPr/>
            </a:pPr>
            <a:r>
              <a:rPr lang="en-US" altLang="en-US" sz="1600" kern="0" dirty="0">
                <a:ea typeface="Verdana" panose="020B0604030504040204" pitchFamily="34" charset="0"/>
              </a:rPr>
              <a:t>Switch to streaming was met with skepticism but it was the right move for the future.</a:t>
            </a:r>
          </a:p>
          <a:p>
            <a:pPr>
              <a:defRPr/>
            </a:pPr>
            <a:r>
              <a:rPr lang="en-US" altLang="en-US" sz="1600" kern="0" dirty="0">
                <a:ea typeface="Verdana" panose="020B0604030504040204" pitchFamily="34" charset="0"/>
              </a:rPr>
              <a:t>Few others saw streaming video as an option due to low customer demand.</a:t>
            </a:r>
          </a:p>
          <a:p>
            <a:pPr>
              <a:defRPr/>
            </a:pPr>
            <a:r>
              <a:rPr lang="en-US" altLang="en-US" sz="1600" kern="0" dirty="0">
                <a:ea typeface="Verdana" panose="020B0604030504040204" pitchFamily="34" charset="0"/>
              </a:rPr>
              <a:t>Hence, little to no competition helped Netflix become big.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5C515F-362A-4CEB-9480-1EFB0EE5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940" y="3995431"/>
            <a:ext cx="5229520" cy="224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58"/>
    </mc:Choice>
    <mc:Fallback xmlns="">
      <p:transition spd="slow" advTm="2185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>
            <a:extLst>
              <a:ext uri="{FF2B5EF4-FFF2-40B4-BE49-F238E27FC236}">
                <a16:creationId xmlns:a16="http://schemas.microsoft.com/office/drawing/2014/main" id="{DD30A20F-B602-4CAD-9A46-1749B7708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88900"/>
            <a:ext cx="18303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4">
            <a:extLst>
              <a:ext uri="{FF2B5EF4-FFF2-40B4-BE49-F238E27FC236}">
                <a16:creationId xmlns:a16="http://schemas.microsoft.com/office/drawing/2014/main" id="{D6C1E5B1-DBAB-40BE-8B0C-8BC15B315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685800"/>
            <a:ext cx="8128000" cy="1625600"/>
          </a:xfrm>
          <a:prstGeom prst="rect">
            <a:avLst/>
          </a:prstGeom>
          <a:solidFill>
            <a:srgbClr val="3D67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5A6330-459B-461A-AECB-C13403741C66}"/>
              </a:ext>
            </a:extLst>
          </p:cNvPr>
          <p:cNvGrpSpPr/>
          <p:nvPr/>
        </p:nvGrpSpPr>
        <p:grpSpPr>
          <a:xfrm>
            <a:off x="511968" y="2311397"/>
            <a:ext cx="2706687" cy="3481495"/>
            <a:chOff x="3968" y="1625600"/>
            <a:chExt cx="2706687" cy="3413760"/>
          </a:xfrm>
          <a:scene3d>
            <a:camera prst="orthographicFront"/>
            <a:lightRig rig="fla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17475F-723D-4568-974D-DC273ADB5EC0}"/>
                </a:ext>
              </a:extLst>
            </p:cNvPr>
            <p:cNvSpPr/>
            <p:nvPr/>
          </p:nvSpPr>
          <p:spPr>
            <a:xfrm>
              <a:off x="3968" y="1625600"/>
              <a:ext cx="2706687" cy="3413760"/>
            </a:xfrm>
            <a:prstGeom prst="rect">
              <a:avLst/>
            </a:prstGeom>
            <a:gradFill rotWithShape="1">
              <a:gsLst>
                <a:gs pos="0">
                  <a:sysClr val="window" lastClr="FFFFFF">
                    <a:hueOff val="0"/>
                    <a:satOff val="0"/>
                    <a:lumOff val="0"/>
                    <a:alphaOff val="0"/>
                    <a:lumMod val="110000"/>
                    <a:satMod val="105000"/>
                    <a:tint val="67000"/>
                  </a:sysClr>
                </a:gs>
                <a:gs pos="50000">
                  <a:sysClr val="window" lastClr="FFFFFF">
                    <a:hueOff val="0"/>
                    <a:satOff val="0"/>
                    <a:lumOff val="0"/>
                    <a:alphaOff val="0"/>
                    <a:lumMod val="105000"/>
                    <a:satMod val="103000"/>
                    <a:tint val="73000"/>
                  </a:sysClr>
                </a:gs>
                <a:gs pos="100000">
                  <a:sysClr val="window" lastClr="FFFFFF">
                    <a:hueOff val="0"/>
                    <a:satOff val="0"/>
                    <a:lumOff val="0"/>
                    <a:alphaOff val="0"/>
                    <a:lumMod val="105000"/>
                    <a:satMod val="109000"/>
                    <a:tint val="81000"/>
                  </a:sysClr>
                </a:gs>
              </a:gsLst>
              <a:lin ang="5400000" scaled="0"/>
            </a:gradFill>
            <a:ln>
              <a:noFill/>
            </a:ln>
            <a:effectLst/>
            <a:sp3d prstMaterial="dkEdge">
              <a:bevelT w="8200" h="38100"/>
            </a:sp3d>
          </p:spPr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98BAAA-DA40-4510-8E93-E74DE5FBC0D8}"/>
                </a:ext>
              </a:extLst>
            </p:cNvPr>
            <p:cNvSpPr txBox="1"/>
            <p:nvPr/>
          </p:nvSpPr>
          <p:spPr>
            <a:xfrm>
              <a:off x="3968" y="1625600"/>
              <a:ext cx="2706687" cy="3413760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86690" tIns="186690" rIns="186690" bIns="186690" spcCol="1270" anchor="ctr"/>
            <a:lstStyle/>
            <a:p>
              <a:pPr algn="ctr" defTabSz="21780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4400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+mn-lt"/>
                  <a:ea typeface="+mn-ea"/>
                </a:rPr>
                <a:t>Basic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4C5B622-5016-4F00-B01C-5FB7C6823424}"/>
              </a:ext>
            </a:extLst>
          </p:cNvPr>
          <p:cNvGrpSpPr/>
          <p:nvPr/>
        </p:nvGrpSpPr>
        <p:grpSpPr>
          <a:xfrm>
            <a:off x="3218656" y="2311400"/>
            <a:ext cx="2706687" cy="3481493"/>
            <a:chOff x="2710656" y="1625600"/>
            <a:chExt cx="2706687" cy="3413760"/>
          </a:xfrm>
          <a:scene3d>
            <a:camera prst="orthographicFront"/>
            <a:lightRig rig="flat" dir="t"/>
          </a:scene3d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4ECA69-581D-449F-B712-671B076BF121}"/>
                </a:ext>
              </a:extLst>
            </p:cNvPr>
            <p:cNvSpPr/>
            <p:nvPr/>
          </p:nvSpPr>
          <p:spPr>
            <a:xfrm>
              <a:off x="2710656" y="1625600"/>
              <a:ext cx="2706687" cy="3413760"/>
            </a:xfrm>
            <a:prstGeom prst="rect">
              <a:avLst/>
            </a:prstGeom>
            <a:gradFill rotWithShape="1">
              <a:gsLst>
                <a:gs pos="0">
                  <a:sysClr val="window" lastClr="FFFFFF">
                    <a:hueOff val="0"/>
                    <a:satOff val="0"/>
                    <a:lumOff val="0"/>
                    <a:alphaOff val="0"/>
                    <a:lumMod val="110000"/>
                    <a:satMod val="105000"/>
                    <a:tint val="67000"/>
                  </a:sysClr>
                </a:gs>
                <a:gs pos="50000">
                  <a:sysClr val="window" lastClr="FFFFFF">
                    <a:hueOff val="0"/>
                    <a:satOff val="0"/>
                    <a:lumOff val="0"/>
                    <a:alphaOff val="0"/>
                    <a:lumMod val="105000"/>
                    <a:satMod val="103000"/>
                    <a:tint val="73000"/>
                  </a:sysClr>
                </a:gs>
                <a:gs pos="100000">
                  <a:sysClr val="window" lastClr="FFFFFF">
                    <a:hueOff val="0"/>
                    <a:satOff val="0"/>
                    <a:lumOff val="0"/>
                    <a:alphaOff val="0"/>
                    <a:lumMod val="105000"/>
                    <a:satMod val="109000"/>
                    <a:tint val="81000"/>
                  </a:sysClr>
                </a:gs>
              </a:gsLst>
              <a:lin ang="5400000" scaled="0"/>
            </a:gradFill>
            <a:ln>
              <a:noFill/>
            </a:ln>
            <a:effectLst/>
            <a:sp3d prstMaterial="dkEdge">
              <a:bevelT w="8200" h="38100"/>
            </a:sp3d>
          </p:spPr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54E6F6-BF86-4ED0-9E70-E52A317CF2B1}"/>
                </a:ext>
              </a:extLst>
            </p:cNvPr>
            <p:cNvSpPr txBox="1"/>
            <p:nvPr/>
          </p:nvSpPr>
          <p:spPr>
            <a:xfrm>
              <a:off x="2710656" y="1625600"/>
              <a:ext cx="2706687" cy="3413760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86690" tIns="186690" rIns="186690" bIns="186690" spcCol="1270" anchor="ctr"/>
            <a:lstStyle/>
            <a:p>
              <a:pPr algn="ctr" defTabSz="21780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4400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+mn-lt"/>
                  <a:ea typeface="+mn-ea"/>
                </a:rPr>
                <a:t>Standard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67D891-DB59-4132-948D-99311A208473}"/>
              </a:ext>
            </a:extLst>
          </p:cNvPr>
          <p:cNvGrpSpPr/>
          <p:nvPr/>
        </p:nvGrpSpPr>
        <p:grpSpPr>
          <a:xfrm>
            <a:off x="5925343" y="2311399"/>
            <a:ext cx="2706687" cy="3481494"/>
            <a:chOff x="5417343" y="1625600"/>
            <a:chExt cx="2706687" cy="3413760"/>
          </a:xfrm>
          <a:scene3d>
            <a:camera prst="orthographicFront"/>
            <a:lightRig rig="flat" dir="t"/>
          </a:scene3d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7D96EA3-3C77-4068-98E8-31884D19FC76}"/>
                </a:ext>
              </a:extLst>
            </p:cNvPr>
            <p:cNvSpPr/>
            <p:nvPr/>
          </p:nvSpPr>
          <p:spPr>
            <a:xfrm>
              <a:off x="5417343" y="1625600"/>
              <a:ext cx="2706687" cy="3413760"/>
            </a:xfrm>
            <a:prstGeom prst="rect">
              <a:avLst/>
            </a:prstGeom>
            <a:gradFill rotWithShape="1">
              <a:gsLst>
                <a:gs pos="0">
                  <a:sysClr val="window" lastClr="FFFFFF">
                    <a:hueOff val="0"/>
                    <a:satOff val="0"/>
                    <a:lumOff val="0"/>
                    <a:alphaOff val="0"/>
                    <a:lumMod val="110000"/>
                    <a:satMod val="105000"/>
                    <a:tint val="67000"/>
                  </a:sysClr>
                </a:gs>
                <a:gs pos="50000">
                  <a:sysClr val="window" lastClr="FFFFFF">
                    <a:hueOff val="0"/>
                    <a:satOff val="0"/>
                    <a:lumOff val="0"/>
                    <a:alphaOff val="0"/>
                    <a:lumMod val="105000"/>
                    <a:satMod val="103000"/>
                    <a:tint val="73000"/>
                  </a:sysClr>
                </a:gs>
                <a:gs pos="100000">
                  <a:sysClr val="window" lastClr="FFFFFF">
                    <a:hueOff val="0"/>
                    <a:satOff val="0"/>
                    <a:lumOff val="0"/>
                    <a:alphaOff val="0"/>
                    <a:lumMod val="105000"/>
                    <a:satMod val="109000"/>
                    <a:tint val="81000"/>
                  </a:sysClr>
                </a:gs>
              </a:gsLst>
              <a:lin ang="5400000" scaled="0"/>
            </a:gradFill>
            <a:ln>
              <a:noFill/>
            </a:ln>
            <a:effectLst/>
            <a:sp3d prstMaterial="dkEdge">
              <a:bevelT w="8200" h="38100"/>
            </a:sp3d>
          </p:spPr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5A0335-BB80-4F9F-8D79-2A202F15E99C}"/>
                </a:ext>
              </a:extLst>
            </p:cNvPr>
            <p:cNvSpPr txBox="1"/>
            <p:nvPr/>
          </p:nvSpPr>
          <p:spPr>
            <a:xfrm>
              <a:off x="5417343" y="1625600"/>
              <a:ext cx="2706687" cy="3413760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86690" tIns="186690" rIns="186690" bIns="186690" spcCol="1270" anchor="ctr"/>
            <a:lstStyle/>
            <a:p>
              <a:pPr algn="ctr" defTabSz="2178050" eaLnBrk="1" fontAlgn="auto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4400" dirty="0"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latin typeface="+mn-lt"/>
                  <a:ea typeface="+mn-ea"/>
                </a:rPr>
                <a:t>Premium</a:t>
              </a:r>
            </a:p>
          </p:txBody>
        </p:sp>
      </p:grpSp>
      <p:sp>
        <p:nvSpPr>
          <p:cNvPr id="26631" name="Rectangle 10">
            <a:extLst>
              <a:ext uri="{FF2B5EF4-FFF2-40B4-BE49-F238E27FC236}">
                <a16:creationId xmlns:a16="http://schemas.microsoft.com/office/drawing/2014/main" id="{5BA7B229-5042-49A8-8EEB-A80CB736A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00" y="5792788"/>
            <a:ext cx="8128000" cy="617537"/>
          </a:xfrm>
          <a:prstGeom prst="rect">
            <a:avLst/>
          </a:prstGeom>
          <a:solidFill>
            <a:srgbClr val="3D67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800" dirty="0"/>
          </a:p>
        </p:txBody>
      </p:sp>
      <p:pic>
        <p:nvPicPr>
          <p:cNvPr id="26632" name="Picture 1">
            <a:extLst>
              <a:ext uri="{FF2B5EF4-FFF2-40B4-BE49-F238E27FC236}">
                <a16:creationId xmlns:a16="http://schemas.microsoft.com/office/drawing/2014/main" id="{FDFF689A-5183-4CBA-862B-287FEB68F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703263"/>
            <a:ext cx="81343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3" name="TextBox 17">
            <a:extLst>
              <a:ext uri="{FF2B5EF4-FFF2-40B4-BE49-F238E27FC236}">
                <a16:creationId xmlns:a16="http://schemas.microsoft.com/office/drawing/2014/main" id="{AE0B122C-E570-431A-946C-0DC86763B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7413" y="6596063"/>
            <a:ext cx="535463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100"/>
              <a:t>Sources: </a:t>
            </a:r>
            <a:r>
              <a:rPr lang="en-US" altLang="en-US" sz="1100">
                <a:hlinkClick r:id="rId4"/>
              </a:rPr>
              <a:t>https://www.netflix.com/</a:t>
            </a:r>
            <a:endParaRPr lang="en-US" altLang="en-US" sz="1100"/>
          </a:p>
        </p:txBody>
      </p:sp>
    </p:spTree>
    <p:extLst>
      <p:ext uri="{BB962C8B-B14F-4D97-AF65-F5344CB8AC3E}">
        <p14:creationId xmlns:p14="http://schemas.microsoft.com/office/powerpoint/2010/main" val="161702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26"/>
    </mc:Choice>
    <mc:Fallback xmlns="">
      <p:transition spd="slow" advTm="3072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>
            <a:extLst>
              <a:ext uri="{FF2B5EF4-FFF2-40B4-BE49-F238E27FC236}">
                <a16:creationId xmlns:a16="http://schemas.microsoft.com/office/drawing/2014/main" id="{272CA7DF-862C-4CDC-B1CE-8A9B96EDA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88900"/>
            <a:ext cx="18303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1" name="Group 17">
            <a:extLst>
              <a:ext uri="{FF2B5EF4-FFF2-40B4-BE49-F238E27FC236}">
                <a16:creationId xmlns:a16="http://schemas.microsoft.com/office/drawing/2014/main" id="{8B66BBC8-9E6E-4F47-9F59-7D563226402B}"/>
              </a:ext>
            </a:extLst>
          </p:cNvPr>
          <p:cNvGrpSpPr>
            <a:grpSpLocks/>
          </p:cNvGrpSpPr>
          <p:nvPr/>
        </p:nvGrpSpPr>
        <p:grpSpPr bwMode="auto">
          <a:xfrm>
            <a:off x="650875" y="1011238"/>
            <a:ext cx="8128000" cy="1625600"/>
            <a:chOff x="0" y="0"/>
            <a:chExt cx="8128000" cy="1625600"/>
          </a:xfrm>
        </p:grpSpPr>
        <p:sp>
          <p:nvSpPr>
            <p:cNvPr id="27655" name="Rectangle 18">
              <a:extLst>
                <a:ext uri="{FF2B5EF4-FFF2-40B4-BE49-F238E27FC236}">
                  <a16:creationId xmlns:a16="http://schemas.microsoft.com/office/drawing/2014/main" id="{8505E29A-0E68-4932-997B-A14EA5739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8128000" cy="1625600"/>
            </a:xfrm>
            <a:prstGeom prst="rect">
              <a:avLst/>
            </a:prstGeom>
            <a:solidFill>
              <a:srgbClr val="3D67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5BF1ED-81B5-4F9D-985F-985B779A8C69}"/>
                </a:ext>
              </a:extLst>
            </p:cNvPr>
            <p:cNvSpPr txBox="1"/>
            <p:nvPr/>
          </p:nvSpPr>
          <p:spPr>
            <a:xfrm>
              <a:off x="0" y="0"/>
              <a:ext cx="8128000" cy="16256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148590" tIns="148590" rIns="148590" bIns="148590" spcCol="1270" anchor="ctr"/>
            <a:lstStyle/>
            <a:p>
              <a:pPr algn="ctr" defTabSz="17335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r>
                <a:rPr lang="en-US" sz="3900" kern="0" dirty="0"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/>
                  <a:ea typeface="+mn-ea"/>
                </a:rPr>
                <a:t>Pricing Strategy </a:t>
              </a:r>
            </a:p>
            <a:p>
              <a:pPr algn="ctr" defTabSz="17335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r>
                <a:rPr lang="en-US" sz="3900" kern="0" dirty="0">
                  <a:solidFill>
                    <a:prstClr val="white">
                      <a:hueOff val="0"/>
                      <a:satOff val="0"/>
                      <a:lumOff val="0"/>
                      <a:alphaOff val="0"/>
                    </a:prstClr>
                  </a:solidFill>
                  <a:latin typeface="Calibri" panose="020F0502020204030204"/>
                  <a:ea typeface="+mn-ea"/>
                </a:rPr>
                <a:t>(DVD plan)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4E6D86-411F-4AB9-B8ED-9C5D14A2E5C4}"/>
              </a:ext>
            </a:extLst>
          </p:cNvPr>
          <p:cNvGrpSpPr/>
          <p:nvPr/>
        </p:nvGrpSpPr>
        <p:grpSpPr>
          <a:xfrm>
            <a:off x="670560" y="2636520"/>
            <a:ext cx="4135120" cy="3413760"/>
            <a:chOff x="3968" y="1625600"/>
            <a:chExt cx="2706687" cy="3413760"/>
          </a:xfrm>
          <a:scene3d>
            <a:camera prst="orthographicFront"/>
            <a:lightRig rig="flat" dir="t"/>
          </a:scene3d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613648-3C30-43A6-97D6-642CF2D4E750}"/>
                </a:ext>
              </a:extLst>
            </p:cNvPr>
            <p:cNvSpPr/>
            <p:nvPr/>
          </p:nvSpPr>
          <p:spPr>
            <a:xfrm>
              <a:off x="3968" y="1625600"/>
              <a:ext cx="2706687" cy="3413760"/>
            </a:xfrm>
            <a:prstGeom prst="rect">
              <a:avLst/>
            </a:prstGeom>
            <a:gradFill rotWithShape="1">
              <a:gsLst>
                <a:gs pos="0">
                  <a:sysClr val="window" lastClr="FFFFFF">
                    <a:hueOff val="0"/>
                    <a:satOff val="0"/>
                    <a:lumOff val="0"/>
                    <a:alphaOff val="0"/>
                    <a:lumMod val="110000"/>
                    <a:satMod val="105000"/>
                    <a:tint val="67000"/>
                  </a:sysClr>
                </a:gs>
                <a:gs pos="50000">
                  <a:sysClr val="window" lastClr="FFFFFF">
                    <a:hueOff val="0"/>
                    <a:satOff val="0"/>
                    <a:lumOff val="0"/>
                    <a:alphaOff val="0"/>
                    <a:lumMod val="105000"/>
                    <a:satMod val="103000"/>
                    <a:tint val="73000"/>
                  </a:sysClr>
                </a:gs>
                <a:gs pos="100000">
                  <a:sysClr val="window" lastClr="FFFFFF">
                    <a:hueOff val="0"/>
                    <a:satOff val="0"/>
                    <a:lumOff val="0"/>
                    <a:alphaOff val="0"/>
                    <a:lumMod val="105000"/>
                    <a:satMod val="109000"/>
                    <a:tint val="81000"/>
                  </a:sysClr>
                </a:gs>
              </a:gsLst>
              <a:lin ang="5400000" scaled="0"/>
            </a:gradFill>
            <a:ln>
              <a:noFill/>
            </a:ln>
            <a:effectLst/>
            <a:sp3d prstMaterial="dkEdge">
              <a:bevelT w="8200" h="38100"/>
            </a:sp3d>
          </p:spPr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D1E8F7-8EB5-45D7-8575-15F9E210F5E4}"/>
                </a:ext>
              </a:extLst>
            </p:cNvPr>
            <p:cNvSpPr txBox="1"/>
            <p:nvPr/>
          </p:nvSpPr>
          <p:spPr>
            <a:xfrm>
              <a:off x="3968" y="1625600"/>
              <a:ext cx="2706687" cy="3413760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86690" tIns="186690" rIns="186690" bIns="186690" spcCol="1270" anchor="ctr"/>
            <a:lstStyle/>
            <a:p>
              <a:pPr algn="ctr" defTabSz="21780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r>
                <a:rPr lang="en-US" sz="4400" kern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+mn-lt"/>
                  <a:ea typeface="+mn-ea"/>
                </a:rPr>
                <a:t>Standard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47E1A4-08F0-49E6-A55C-69FABB282EBE}"/>
              </a:ext>
            </a:extLst>
          </p:cNvPr>
          <p:cNvGrpSpPr/>
          <p:nvPr/>
        </p:nvGrpSpPr>
        <p:grpSpPr>
          <a:xfrm>
            <a:off x="4348480" y="2636520"/>
            <a:ext cx="4451627" cy="3413760"/>
            <a:chOff x="1357312" y="1859280"/>
            <a:chExt cx="3994427" cy="3413760"/>
          </a:xfrm>
          <a:scene3d>
            <a:camera prst="orthographicFront"/>
            <a:lightRig rig="flat" dir="t"/>
          </a:scene3d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9CD4E7F-1FEC-461E-B519-97554D9428F0}"/>
                </a:ext>
              </a:extLst>
            </p:cNvPr>
            <p:cNvSpPr/>
            <p:nvPr/>
          </p:nvSpPr>
          <p:spPr>
            <a:xfrm>
              <a:off x="1357312" y="1859280"/>
              <a:ext cx="3994427" cy="3413760"/>
            </a:xfrm>
            <a:prstGeom prst="rect">
              <a:avLst/>
            </a:prstGeom>
            <a:gradFill rotWithShape="1">
              <a:gsLst>
                <a:gs pos="0">
                  <a:sysClr val="window" lastClr="FFFFFF">
                    <a:hueOff val="0"/>
                    <a:satOff val="0"/>
                    <a:lumOff val="0"/>
                    <a:alphaOff val="0"/>
                    <a:lumMod val="110000"/>
                    <a:satMod val="105000"/>
                    <a:tint val="67000"/>
                  </a:sysClr>
                </a:gs>
                <a:gs pos="50000">
                  <a:sysClr val="window" lastClr="FFFFFF">
                    <a:hueOff val="0"/>
                    <a:satOff val="0"/>
                    <a:lumOff val="0"/>
                    <a:alphaOff val="0"/>
                    <a:lumMod val="105000"/>
                    <a:satMod val="103000"/>
                    <a:tint val="73000"/>
                  </a:sysClr>
                </a:gs>
                <a:gs pos="100000">
                  <a:sysClr val="window" lastClr="FFFFFF">
                    <a:hueOff val="0"/>
                    <a:satOff val="0"/>
                    <a:lumOff val="0"/>
                    <a:alphaOff val="0"/>
                    <a:lumMod val="105000"/>
                    <a:satMod val="109000"/>
                    <a:tint val="81000"/>
                  </a:sysClr>
                </a:gs>
              </a:gsLst>
              <a:lin ang="5400000" scaled="0"/>
            </a:gradFill>
            <a:ln>
              <a:noFill/>
            </a:ln>
            <a:effectLst/>
            <a:sp3d prstMaterial="dkEdge">
              <a:bevelT w="8200" h="38100"/>
            </a:sp3d>
          </p:spPr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441A82-0597-460E-8844-594D4092C244}"/>
                </a:ext>
              </a:extLst>
            </p:cNvPr>
            <p:cNvSpPr txBox="1"/>
            <p:nvPr/>
          </p:nvSpPr>
          <p:spPr>
            <a:xfrm>
              <a:off x="2579450" y="1859280"/>
              <a:ext cx="2706687" cy="3413760"/>
            </a:xfrm>
            <a:prstGeom prst="rect">
              <a:avLst/>
            </a:prstGeom>
            <a:noFill/>
            <a:ln>
              <a:noFill/>
            </a:ln>
            <a:effectLst/>
            <a:sp3d/>
          </p:spPr>
          <p:txBody>
            <a:bodyPr lIns="186690" tIns="186690" rIns="186690" bIns="186690" spcCol="1270" anchor="ctr"/>
            <a:lstStyle/>
            <a:p>
              <a:pPr defTabSz="2178050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r>
                <a:rPr lang="en-US" sz="4400" kern="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+mn-lt"/>
                  <a:ea typeface="+mn-ea"/>
                </a:rPr>
                <a:t>Premier        </a:t>
              </a:r>
            </a:p>
          </p:txBody>
        </p:sp>
      </p:grpSp>
      <p:sp>
        <p:nvSpPr>
          <p:cNvPr id="27654" name="TextBox 11">
            <a:extLst>
              <a:ext uri="{FF2B5EF4-FFF2-40B4-BE49-F238E27FC236}">
                <a16:creationId xmlns:a16="http://schemas.microsoft.com/office/drawing/2014/main" id="{1A2C8FC3-56AC-40E3-8866-695CE50AE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6950" y="6257925"/>
            <a:ext cx="535463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100"/>
              <a:t>Sources: </a:t>
            </a:r>
            <a:r>
              <a:rPr lang="en-US" altLang="en-US" sz="1100">
                <a:hlinkClick r:id="rId3"/>
              </a:rPr>
              <a:t>https://dvd.netflix.com/?dsrc=ADW13&amp;gclid=Cj0KCQjwivbsBRDsARIsADyISJ8q9OCy0nenk-Hd3aykqmjixS_kFhY6xSQVkw4vz1jtdXjaQMc9DP4aAiYgEALw_wcB</a:t>
            </a:r>
            <a:endParaRPr lang="en-US" altLang="en-US" sz="1100"/>
          </a:p>
        </p:txBody>
      </p:sp>
    </p:spTree>
    <p:extLst>
      <p:ext uri="{BB962C8B-B14F-4D97-AF65-F5344CB8AC3E}">
        <p14:creationId xmlns:p14="http://schemas.microsoft.com/office/powerpoint/2010/main" val="345719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80"/>
    </mc:Choice>
    <mc:Fallback xmlns="">
      <p:transition spd="slow" advTm="2328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725E769-B858-4A9D-924A-1D5FA728BF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1036638"/>
            <a:ext cx="8229600" cy="939800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anose="020B0600070205080204" pitchFamily="34" charset="-128"/>
              </a:rPr>
              <a:t>Consumer behaviors BEFORE Netflix entered the market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03376F3-0F20-4D09-AC31-2B38EE78F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00" y="2133600"/>
            <a:ext cx="8077200" cy="4051300"/>
          </a:xfrm>
        </p:spPr>
        <p:txBody>
          <a:bodyPr/>
          <a:lstStyle/>
          <a:p>
            <a:pPr>
              <a:defRPr/>
            </a:pPr>
            <a:r>
              <a:rPr lang="en-US" sz="2000" dirty="0"/>
              <a:t>Blockbuster.</a:t>
            </a:r>
          </a:p>
          <a:p>
            <a:pPr marL="0" indent="0">
              <a:buFontTx/>
              <a:buNone/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Movies, rented VHS tapes or DVDs and live TV.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Once a week episodes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people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accepting of ads on TVs </a:t>
            </a:r>
            <a:r>
              <a:rPr lang="en-US" sz="2000" baseline="30000" dirty="0">
                <a:hlinkClick r:id="rId3"/>
              </a:rPr>
              <a:t>1</a:t>
            </a:r>
            <a:endParaRPr lang="en-US" sz="2000" baseline="30000" dirty="0"/>
          </a:p>
          <a:p>
            <a:pPr marL="0" indent="0">
              <a:buFontTx/>
              <a:buNone/>
              <a:defRPr/>
            </a:pPr>
            <a:endParaRPr lang="en-US" sz="2000" baseline="30000" dirty="0"/>
          </a:p>
          <a:p>
            <a:pPr>
              <a:defRPr/>
            </a:pPr>
            <a:r>
              <a:rPr lang="en-US" sz="2000" dirty="0"/>
              <a:t>Consumers even used to pay for content they didn’t watch.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1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58"/>
    </mc:Choice>
    <mc:Fallback xmlns="">
      <p:transition spd="slow" advTm="21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BC7ECC3-4C1B-49AB-B4B5-994B44E85A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1036638"/>
            <a:ext cx="8229600" cy="939800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anose="020B0600070205080204" pitchFamily="34" charset="-128"/>
              </a:rPr>
              <a:t>Consumer behaviors AFTER Netflix entered the market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83EB38-3376-4991-A22A-94C9B76FC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" y="1976438"/>
            <a:ext cx="203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aseline="-25000">
                <a:hlinkClick r:id="rId3"/>
              </a:rPr>
              <a:t>2</a:t>
            </a:r>
            <a:endParaRPr lang="en-US" altLang="en-US" baseline="-25000"/>
          </a:p>
        </p:txBody>
      </p:sp>
      <p:pic>
        <p:nvPicPr>
          <p:cNvPr id="9" name="Chart Placeholder 7">
            <a:extLst>
              <a:ext uri="{FF2B5EF4-FFF2-40B4-BE49-F238E27FC236}">
                <a16:creationId xmlns:a16="http://schemas.microsoft.com/office/drawing/2014/main" id="{2868AB68-2DD3-45F1-BF80-35FEC0BAF58F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2516187"/>
            <a:ext cx="396240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58FEB23-1D85-44C2-ABA8-888F38068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0" y="2133600"/>
            <a:ext cx="3962400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000" kern="0" dirty="0">
                <a:ea typeface="ＭＳ Ｐゴシック" panose="020B0600070205080204" pitchFamily="34" charset="-128"/>
              </a:rPr>
              <a:t>No longer tied to the TV and forced to sit through commercials. </a:t>
            </a:r>
          </a:p>
          <a:p>
            <a:endParaRPr lang="en-US" altLang="en-US" sz="2000" kern="0" dirty="0">
              <a:ea typeface="ＭＳ Ｐゴシック" panose="020B0600070205080204" pitchFamily="34" charset="-128"/>
            </a:endParaRPr>
          </a:p>
          <a:p>
            <a:r>
              <a:rPr lang="en-US" altLang="en-US" sz="2000" kern="0" dirty="0">
                <a:ea typeface="ＭＳ Ｐゴシック" panose="020B0600070205080204" pitchFamily="34" charset="-128"/>
              </a:rPr>
              <a:t>Cord-cutting</a:t>
            </a:r>
          </a:p>
          <a:p>
            <a:endParaRPr lang="en-US" altLang="en-US" sz="2000" u="sng" kern="0" dirty="0">
              <a:ea typeface="ＭＳ Ｐゴシック" panose="020B0600070205080204" pitchFamily="34" charset="-128"/>
            </a:endParaRPr>
          </a:p>
          <a:p>
            <a:r>
              <a:rPr lang="en-US" altLang="en-US" sz="2000" kern="0" dirty="0">
                <a:ea typeface="ＭＳ Ｐゴシック" panose="020B0600070205080204" pitchFamily="34" charset="-128"/>
              </a:rPr>
              <a:t>Consumers have flexibility. </a:t>
            </a:r>
            <a:r>
              <a:rPr lang="en-US" altLang="en-US" sz="2000" kern="0" baseline="30000" dirty="0">
                <a:ea typeface="ＭＳ Ｐゴシック" panose="020B0600070205080204" pitchFamily="34" charset="-128"/>
                <a:hlinkClick r:id="rId5"/>
              </a:rPr>
              <a:t>3</a:t>
            </a:r>
            <a:endParaRPr lang="en-US" altLang="en-US" sz="2000" kern="0" baseline="30000" dirty="0">
              <a:ea typeface="ＭＳ Ｐゴシック" panose="020B0600070205080204" pitchFamily="34" charset="-128"/>
            </a:endParaRPr>
          </a:p>
          <a:p>
            <a:endParaRPr lang="en-US" altLang="en-US" sz="2000" kern="0" baseline="30000" dirty="0">
              <a:ea typeface="ＭＳ Ｐゴシック" panose="020B0600070205080204" pitchFamily="34" charset="-128"/>
            </a:endParaRPr>
          </a:p>
          <a:p>
            <a:r>
              <a:rPr lang="en-US" altLang="en-US" sz="2000" kern="0" dirty="0">
                <a:ea typeface="ＭＳ Ｐゴシック" panose="020B0600070205080204" pitchFamily="34" charset="-128"/>
              </a:rPr>
              <a:t>Binge-watching</a:t>
            </a:r>
          </a:p>
        </p:txBody>
      </p:sp>
    </p:spTree>
    <p:extLst>
      <p:ext uri="{BB962C8B-B14F-4D97-AF65-F5344CB8AC3E}">
        <p14:creationId xmlns:p14="http://schemas.microsoft.com/office/powerpoint/2010/main" val="276585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58"/>
    </mc:Choice>
    <mc:Fallback xmlns="">
      <p:transition spd="slow" advTm="21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687DAA64-F0BE-47E7-A5FE-3B3B0F4D2B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895160"/>
            <a:ext cx="6172200" cy="704850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anose="020B0600070205080204" pitchFamily="34" charset="-128"/>
              </a:rPr>
              <a:t>Main Competition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8EC03-5410-45E2-9642-42A2A5577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193131"/>
            <a:ext cx="6172200" cy="350639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endParaRPr lang="en-US" altLang="en-US" sz="1050" kern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  <a:defRPr/>
            </a:pPr>
            <a:endParaRPr lang="en-US" altLang="en-US" sz="1050" kern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  <a:defRPr/>
            </a:pPr>
            <a:endParaRPr lang="en-US" altLang="en-US" sz="1500" kern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3B4F8F-7440-4DC3-A912-FD1F837B4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99" y="1976971"/>
            <a:ext cx="5025673" cy="37225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954364-9820-4620-9DFD-B5C4313FCE89}"/>
              </a:ext>
            </a:extLst>
          </p:cNvPr>
          <p:cNvSpPr txBox="1"/>
          <p:nvPr/>
        </p:nvSpPr>
        <p:spPr>
          <a:xfrm>
            <a:off x="5770383" y="5732008"/>
            <a:ext cx="44612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Sources :www.nerdappropriate.com/</a:t>
            </a:r>
          </a:p>
        </p:txBody>
      </p:sp>
    </p:spTree>
    <p:extLst>
      <p:ext uri="{BB962C8B-B14F-4D97-AF65-F5344CB8AC3E}">
        <p14:creationId xmlns:p14="http://schemas.microsoft.com/office/powerpoint/2010/main" val="27756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68"/>
    </mc:Choice>
    <mc:Fallback xmlns="">
      <p:transition spd="slow" advTm="1116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687DAA64-F0BE-47E7-A5FE-3B3B0F4D2B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877491"/>
            <a:ext cx="6172200" cy="704850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anose="020B0600070205080204" pitchFamily="34" charset="-128"/>
              </a:rPr>
              <a:t>Main Competition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78EC03-5410-45E2-9642-42A2A5577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193131"/>
            <a:ext cx="6172200" cy="350639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endParaRPr lang="en-US" altLang="en-US" sz="1050" kern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  <a:defRPr/>
            </a:pPr>
            <a:endParaRPr lang="en-US" altLang="en-US" sz="1050" kern="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  <a:defRPr/>
            </a:pPr>
            <a:endParaRPr lang="en-US" altLang="en-US" sz="1500" kern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86D9EC2-9732-4928-815B-AEEF57A3B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819" y="1811989"/>
            <a:ext cx="5684362" cy="426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6F2A50-3535-4E53-821A-838C1F20B938}"/>
              </a:ext>
            </a:extLst>
          </p:cNvPr>
          <p:cNvSpPr txBox="1"/>
          <p:nvPr/>
        </p:nvSpPr>
        <p:spPr>
          <a:xfrm>
            <a:off x="5770383" y="5732008"/>
            <a:ext cx="44612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Sources : Yahoo Finance</a:t>
            </a:r>
          </a:p>
        </p:txBody>
      </p:sp>
    </p:spTree>
    <p:extLst>
      <p:ext uri="{BB962C8B-B14F-4D97-AF65-F5344CB8AC3E}">
        <p14:creationId xmlns:p14="http://schemas.microsoft.com/office/powerpoint/2010/main" val="5097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33"/>
    </mc:Choice>
    <mc:Fallback xmlns="">
      <p:transition spd="slow" advTm="10963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92849DA-A8C1-4EB1-B812-C7F0D8A06B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2600" y="763588"/>
            <a:ext cx="8229600" cy="939800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anose="020B0600070205080204" pitchFamily="34" charset="-128"/>
              </a:rPr>
              <a:t>Market’s future development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DA97AE4-A686-4A37-BCEF-255F5EEBEC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58800" y="1703388"/>
            <a:ext cx="8077200" cy="4320340"/>
          </a:xfrm>
        </p:spPr>
        <p:txBody>
          <a:bodyPr/>
          <a:lstStyle/>
          <a:p>
            <a:r>
              <a:rPr lang="en-US" altLang="en-US" sz="2000" dirty="0">
                <a:ea typeface="ＭＳ Ｐゴシック" panose="020B0600070205080204" pitchFamily="34" charset="-128"/>
              </a:rPr>
              <a:t>Media giants like Disney and </a:t>
            </a:r>
            <a:r>
              <a:rPr lang="en-US" altLang="en-US" sz="2000" dirty="0" err="1">
                <a:ea typeface="ＭＳ Ｐゴシック" panose="020B0600070205080204" pitchFamily="34" charset="-128"/>
              </a:rPr>
              <a:t>WarnerMedia</a:t>
            </a:r>
            <a:r>
              <a:rPr lang="en-US" altLang="en-US" sz="2000" dirty="0">
                <a:ea typeface="ＭＳ Ｐゴシック" panose="020B0600070205080204" pitchFamily="34" charset="-128"/>
              </a:rPr>
              <a:t> are going to enter the market but won’t rely on people cancelling their Netflix subscriptions</a:t>
            </a: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Popular library of content.</a:t>
            </a: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Investing in new content </a:t>
            </a:r>
            <a:r>
              <a:rPr lang="en-US" altLang="en-US" sz="2000" dirty="0">
                <a:ea typeface="ＭＳ Ｐゴシック" panose="020B0600070205080204" pitchFamily="34" charset="-128"/>
                <a:sym typeface="Wingdings" panose="05000000000000000000" pitchFamily="2" charset="2"/>
              </a:rPr>
              <a:t>Pulling</a:t>
            </a:r>
            <a:r>
              <a:rPr lang="en-US" altLang="en-US" sz="2000" dirty="0">
                <a:ea typeface="ＭＳ Ｐゴシック" panose="020B0600070205080204" pitchFamily="34" charset="-128"/>
              </a:rPr>
              <a:t> some content back from Netflix.</a:t>
            </a: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Examples?</a:t>
            </a:r>
          </a:p>
          <a:p>
            <a:endParaRPr lang="en-US" altLang="en-US" sz="2000" dirty="0">
              <a:ea typeface="ＭＳ Ｐゴシック" panose="020B0600070205080204" pitchFamily="34" charset="-128"/>
            </a:endParaRPr>
          </a:p>
          <a:p>
            <a:r>
              <a:rPr lang="en-US" altLang="en-US" sz="2000" dirty="0">
                <a:ea typeface="ＭＳ Ｐゴシック" panose="020B0600070205080204" pitchFamily="34" charset="-128"/>
              </a:rPr>
              <a:t>AI, augmented reality is on the up and trying to disrupt the Netflix wave.</a:t>
            </a:r>
          </a:p>
          <a:p>
            <a:endParaRPr lang="en-US" altLang="en-US" sz="16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323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33"/>
    </mc:Choice>
    <mc:Fallback xmlns="">
      <p:transition spd="slow" advTm="109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58098F-9BD5-44E6-883E-427851AA5B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687388"/>
            <a:ext cx="8229600" cy="939800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anose="020B0600070205080204" pitchFamily="34" charset="-128"/>
              </a:rPr>
              <a:t>Netflix’s next step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0F83472-36E9-4D75-9C05-F857377E6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719263"/>
            <a:ext cx="8077200" cy="4652962"/>
          </a:xfrm>
        </p:spPr>
        <p:txBody>
          <a:bodyPr/>
          <a:lstStyle/>
          <a:p>
            <a:pPr>
              <a:defRPr/>
            </a:pPr>
            <a:r>
              <a:rPr lang="en-US" sz="2000" dirty="0"/>
              <a:t>Netflix has been preparing for the influx of competition</a:t>
            </a:r>
          </a:p>
          <a:p>
            <a:pPr marL="0" indent="0">
              <a:buFontTx/>
              <a:buNone/>
              <a:defRPr/>
            </a:pPr>
            <a:r>
              <a:rPr lang="en-US" sz="2000" dirty="0"/>
              <a:t>                                                                                                	</a:t>
            </a:r>
            <a:r>
              <a:rPr lang="en-US" sz="2000" baseline="-25000" dirty="0">
                <a:hlinkClick r:id="rId2"/>
              </a:rPr>
              <a:t>5</a:t>
            </a:r>
            <a:endParaRPr lang="en-US" sz="2000" baseline="-25000" dirty="0"/>
          </a:p>
          <a:p>
            <a:pPr>
              <a:defRPr/>
            </a:pPr>
            <a:r>
              <a:rPr lang="en-US" sz="2000" dirty="0"/>
              <a:t>Original content is king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Loyal consumer base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Easy to use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To Have Ads, Or Not To </a:t>
            </a:r>
          </a:p>
          <a:p>
            <a:pPr marL="0" indent="0">
              <a:buFontTx/>
              <a:buNone/>
              <a:defRPr/>
            </a:pPr>
            <a:r>
              <a:rPr lang="en-US" sz="2000" dirty="0"/>
              <a:t>     Have Ads?</a:t>
            </a:r>
          </a:p>
          <a:p>
            <a:pPr marL="0" indent="0">
              <a:buFontTx/>
              <a:buNone/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/>
              <a:t>Cost: How high? </a:t>
            </a:r>
            <a:r>
              <a:rPr lang="en-US" sz="2000" baseline="30000" dirty="0">
                <a:hlinkClick r:id="rId3"/>
              </a:rPr>
              <a:t>6</a:t>
            </a:r>
            <a:endParaRPr lang="en-US" sz="2000" baseline="30000" dirty="0"/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en-US" sz="1600" dirty="0"/>
          </a:p>
        </p:txBody>
      </p:sp>
      <p:pic>
        <p:nvPicPr>
          <p:cNvPr id="12" name="Picture 6" descr="uncaptioned">
            <a:extLst>
              <a:ext uri="{FF2B5EF4-FFF2-40B4-BE49-F238E27FC236}">
                <a16:creationId xmlns:a16="http://schemas.microsoft.com/office/drawing/2014/main" id="{ACD07DC6-A110-4A70-A2A9-AE970F380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50" y="2935288"/>
            <a:ext cx="4286250" cy="262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63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633"/>
    </mc:Choice>
    <mc:Fallback xmlns="">
      <p:transition spd="slow" advTm="109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3FDCA50-C73C-49DF-98F8-9147587EBB3E}"/>
              </a:ext>
            </a:extLst>
          </p:cNvPr>
          <p:cNvSpPr txBox="1">
            <a:spLocks/>
          </p:cNvSpPr>
          <p:nvPr/>
        </p:nvSpPr>
        <p:spPr bwMode="auto">
          <a:xfrm>
            <a:off x="457200" y="266700"/>
            <a:ext cx="8229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00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00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00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00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00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28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Streaming media market overview</a:t>
            </a:r>
          </a:p>
        </p:txBody>
      </p:sp>
      <p:sp>
        <p:nvSpPr>
          <p:cNvPr id="5123" name="TextBox 13">
            <a:extLst>
              <a:ext uri="{FF2B5EF4-FFF2-40B4-BE49-F238E27FC236}">
                <a16:creationId xmlns:a16="http://schemas.microsoft.com/office/drawing/2014/main" id="{6784B0DA-8186-4218-BBB6-B8AB98BA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6075" y="6024563"/>
            <a:ext cx="5041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/>
              <a:t>Sources : </a:t>
            </a:r>
            <a:r>
              <a:rPr lang="en-US" altLang="en-US" sz="1000">
                <a:hlinkClick r:id="rId2"/>
              </a:rPr>
              <a:t>https://www.pcmag.com/roundup/336650/the-best-video-streaming-services</a:t>
            </a:r>
            <a:endParaRPr lang="en-US" altLang="en-US" sz="10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hlinkClick r:id="rId3"/>
              </a:rPr>
              <a:t>https://www.meldium.com/size-of-the-video-streaming-industry-market/</a:t>
            </a:r>
            <a:endParaRPr lang="en-US" altLang="en-US" sz="10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hlinkClick r:id="rId4"/>
              </a:rPr>
              <a:t>https://www.businessofapps.com/data/netflix-statistics/</a:t>
            </a:r>
            <a:endParaRPr lang="en-US" altLang="en-US" sz="1000"/>
          </a:p>
          <a:p>
            <a:pPr>
              <a:spcBef>
                <a:spcPct val="0"/>
              </a:spcBef>
              <a:buFontTx/>
              <a:buNone/>
            </a:pPr>
            <a:endParaRPr lang="en-US" altLang="en-US" sz="1000"/>
          </a:p>
        </p:txBody>
      </p:sp>
      <p:pic>
        <p:nvPicPr>
          <p:cNvPr id="512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2BBBEE-F20D-4E93-9221-FD09CA874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000125"/>
            <a:ext cx="8372475" cy="467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11F4FB4-F5F8-4E59-BDD7-9013BC0706C1}"/>
              </a:ext>
            </a:extLst>
          </p:cNvPr>
          <p:cNvGraphicFramePr>
            <a:graphicFrameLocks noGrp="1"/>
          </p:cNvGraphicFramePr>
          <p:nvPr/>
        </p:nvGraphicFramePr>
        <p:xfrm>
          <a:off x="385763" y="5791200"/>
          <a:ext cx="3770312" cy="712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156">
                  <a:extLst>
                    <a:ext uri="{9D8B030D-6E8A-4147-A177-3AD203B41FA5}">
                      <a16:colId xmlns:a16="http://schemas.microsoft.com/office/drawing/2014/main" val="167980213"/>
                    </a:ext>
                  </a:extLst>
                </a:gridCol>
                <a:gridCol w="1885156">
                  <a:extLst>
                    <a:ext uri="{9D8B030D-6E8A-4147-A177-3AD203B41FA5}">
                      <a16:colId xmlns:a16="http://schemas.microsoft.com/office/drawing/2014/main" val="1140577881"/>
                    </a:ext>
                  </a:extLst>
                </a:gridCol>
              </a:tblGrid>
              <a:tr h="280972">
                <a:tc gridSpan="2"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rgbClr val="990000"/>
                          </a:solidFill>
                        </a:rPr>
                        <a:t>Netflix - Q3 2018</a:t>
                      </a:r>
                    </a:p>
                  </a:txBody>
                  <a:tcPr marL="91463" marR="91463" marT="41523" marB="415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193890"/>
                  </a:ext>
                </a:extLst>
              </a:tr>
              <a:tr h="431816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990000"/>
                          </a:solidFill>
                        </a:rPr>
                        <a:t>Net profit: $ 403 </a:t>
                      </a:r>
                      <a:r>
                        <a:rPr lang="en-US" sz="1300" dirty="0" err="1">
                          <a:solidFill>
                            <a:srgbClr val="990000"/>
                          </a:solidFill>
                        </a:rPr>
                        <a:t>mn</a:t>
                      </a:r>
                      <a:endParaRPr lang="en-US" sz="1300" dirty="0">
                        <a:solidFill>
                          <a:srgbClr val="990000"/>
                        </a:solidFill>
                      </a:endParaRPr>
                    </a:p>
                  </a:txBody>
                  <a:tcPr marL="91463" marR="91463" marT="41523" marB="415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990000"/>
                          </a:solidFill>
                        </a:rPr>
                        <a:t>Users: 137.1 </a:t>
                      </a:r>
                      <a:r>
                        <a:rPr lang="en-US" sz="1300" dirty="0" err="1">
                          <a:solidFill>
                            <a:srgbClr val="990000"/>
                          </a:solidFill>
                        </a:rPr>
                        <a:t>mn</a:t>
                      </a:r>
                      <a:r>
                        <a:rPr lang="en-US" sz="1300" dirty="0">
                          <a:solidFill>
                            <a:srgbClr val="990000"/>
                          </a:solidFill>
                        </a:rPr>
                        <a:t>.</a:t>
                      </a:r>
                      <a:r>
                        <a:rPr lang="en-US" sz="1300" dirty="0"/>
                        <a:t> </a:t>
                      </a:r>
                    </a:p>
                  </a:txBody>
                  <a:tcPr marL="91463" marR="91463" marT="41523" marB="4152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8465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4937AD31-25E6-466D-9BD7-8160CB4A3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88" y="5143500"/>
            <a:ext cx="848042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BUDT 758G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MANAGING DIGITAL BUSINESSES AND MARKETS </a:t>
            </a:r>
          </a:p>
        </p:txBody>
      </p:sp>
      <p:sp>
        <p:nvSpPr>
          <p:cNvPr id="12291" name="Title 1">
            <a:extLst>
              <a:ext uri="{FF2B5EF4-FFF2-40B4-BE49-F238E27FC236}">
                <a16:creationId xmlns:a16="http://schemas.microsoft.com/office/drawing/2014/main" id="{BB281E66-72B9-4972-B5F8-418729326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88" y="5969000"/>
            <a:ext cx="64055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Sec. 501: Group 2 Presentation </a:t>
            </a:r>
          </a:p>
        </p:txBody>
      </p:sp>
      <p:pic>
        <p:nvPicPr>
          <p:cNvPr id="12292" name="Picture 2">
            <a:extLst>
              <a:ext uri="{FF2B5EF4-FFF2-40B4-BE49-F238E27FC236}">
                <a16:creationId xmlns:a16="http://schemas.microsoft.com/office/drawing/2014/main" id="{B58C6C6B-9667-4262-9D9F-72BD98A09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338138"/>
            <a:ext cx="3938587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Box 3">
            <a:extLst>
              <a:ext uri="{FF2B5EF4-FFF2-40B4-BE49-F238E27FC236}">
                <a16:creationId xmlns:a16="http://schemas.microsoft.com/office/drawing/2014/main" id="{75E4977F-D551-476F-9A71-FEE1EA9BB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803400"/>
            <a:ext cx="7061200" cy="366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defRPr/>
            </a:pPr>
            <a:r>
              <a:rPr lang="en-US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Sources</a:t>
            </a:r>
          </a:p>
          <a:p>
            <a:pPr>
              <a:defRPr/>
            </a:pPr>
            <a:endParaRPr lang="en-US" altLang="en-US" sz="1400" b="1" dirty="0">
              <a:latin typeface="+mn-lt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1400" u="sng" dirty="0">
                <a:solidFill>
                  <a:schemeClr val="accent5">
                    <a:lumMod val="75000"/>
                  </a:schemeClr>
                </a:solidFill>
                <a:latin typeface="+mn-lt"/>
                <a:hlinkClick r:id="rId3"/>
              </a:rPr>
              <a:t>https://www.forbes.com/sites/blakemorgan/2019/02/19/what-is-the-netflix-effect/#1d35fa665640</a:t>
            </a:r>
            <a:endParaRPr lang="en-US" sz="1400" u="sng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en-US" altLang="en-US" sz="1400" u="sng" dirty="0">
                <a:solidFill>
                  <a:schemeClr val="accent5">
                    <a:lumMod val="75000"/>
                  </a:schemeClr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https://intrinsicinvesting.com/2018/07/20/netflix-and-rise-of-global-scale-media</a:t>
            </a:r>
            <a:endParaRPr lang="en-US" altLang="en-US" sz="1400" u="sng" dirty="0">
              <a:solidFill>
                <a:schemeClr val="accent5">
                  <a:lumMod val="75000"/>
                </a:schemeClr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  <a:hlinkClick r:id="rId5"/>
              </a:rPr>
              <a:t>https://www.forbes.com/sites/blakemorgan/2019/02/19/what-is-the-netflix-effect/#72a962945640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  <a:hlinkClick r:id="rId6"/>
              </a:rPr>
              <a:t>https://adage.com/article/special-report-digital-alist-2010/digital-a-list-2010-netflix-consumer-behavior/142199</a:t>
            </a:r>
            <a:endParaRPr lang="en-US" altLang="en-US" sz="1400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1400" u="sng" dirty="0">
                <a:solidFill>
                  <a:schemeClr val="accent5">
                    <a:lumMod val="75000"/>
                  </a:schemeClr>
                </a:solidFill>
                <a:latin typeface="+mn-lt"/>
                <a:hlinkClick r:id="rId7"/>
              </a:rPr>
              <a:t>https://www.forbes.com/sites/stephenmcbride1/2019/05/21/netflix-has-175-days-left-to-pull-off-a-miracle-or-its-all-over/#2b737d2675c4</a:t>
            </a:r>
            <a:endParaRPr lang="en-US" sz="1400" u="sng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  <a:p>
            <a:pPr marL="228600" indent="-228600">
              <a:buFont typeface="+mj-lt"/>
              <a:buAutoNum type="arabicPeriod"/>
              <a:defRPr/>
            </a:pPr>
            <a:r>
              <a:rPr lang="en-US" sz="1400" u="sng" dirty="0">
                <a:solidFill>
                  <a:schemeClr val="accent5">
                    <a:lumMod val="75000"/>
                  </a:schemeClr>
                </a:solidFill>
                <a:latin typeface="+mn-lt"/>
                <a:hlinkClick r:id="rId8"/>
              </a:rPr>
              <a:t>https://www.forbes.com/sites/danafeldman/2019/07/15/the-future-of-netflix-is-it-really-as-doom-and-gloom-as-people-are-saying/#a7ffdcb66828</a:t>
            </a:r>
            <a:endParaRPr lang="en-US" sz="1400" u="sng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altLang="en-US" b="1" dirty="0"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>
            <a:extLst>
              <a:ext uri="{FF2B5EF4-FFF2-40B4-BE49-F238E27FC236}">
                <a16:creationId xmlns:a16="http://schemas.microsoft.com/office/drawing/2014/main" id="{DF876B2C-5307-4B5D-A292-49ACA3195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88900"/>
            <a:ext cx="18303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1">
            <a:extLst>
              <a:ext uri="{FF2B5EF4-FFF2-40B4-BE49-F238E27FC236}">
                <a16:creationId xmlns:a16="http://schemas.microsoft.com/office/drawing/2014/main" id="{4B513E03-7241-4D23-A0F5-6EB608E9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382072"/>
            <a:ext cx="8194675" cy="566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3DC9BE-B27C-4F51-8FCF-B90B964B7D08}"/>
              </a:ext>
            </a:extLst>
          </p:cNvPr>
          <p:cNvSpPr/>
          <p:nvPr/>
        </p:nvSpPr>
        <p:spPr>
          <a:xfrm>
            <a:off x="2874963" y="775494"/>
            <a:ext cx="270138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</a:rPr>
              <a:t>Brief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3964E-2BBE-44DC-AF7C-883E2F7A1542}"/>
              </a:ext>
            </a:extLst>
          </p:cNvPr>
          <p:cNvSpPr txBox="1"/>
          <p:nvPr/>
        </p:nvSpPr>
        <p:spPr>
          <a:xfrm>
            <a:off x="2874963" y="1511300"/>
            <a:ext cx="2632075" cy="1076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dirty="0">
                <a:solidFill>
                  <a:srgbClr val="5B9BD5">
                    <a:lumMod val="75000"/>
                  </a:srgbClr>
                </a:solidFill>
                <a:latin typeface="Calibri" panose="020F0502020204030204"/>
                <a:ea typeface="+mn-ea"/>
              </a:rPr>
              <a:t>Timeline of Netflix</a:t>
            </a:r>
          </a:p>
        </p:txBody>
      </p:sp>
      <p:pic>
        <p:nvPicPr>
          <p:cNvPr id="10246" name="Picture 10">
            <a:extLst>
              <a:ext uri="{FF2B5EF4-FFF2-40B4-BE49-F238E27FC236}">
                <a16:creationId xmlns:a16="http://schemas.microsoft.com/office/drawing/2014/main" id="{82117F3E-C5A6-4272-A5C1-4F39E22E4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3652838"/>
            <a:ext cx="8961437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BE222F20-AB03-4BE9-A1AF-FD0C10B72EFC}"/>
              </a:ext>
            </a:extLst>
          </p:cNvPr>
          <p:cNvSpPr/>
          <p:nvPr/>
        </p:nvSpPr>
        <p:spPr>
          <a:xfrm>
            <a:off x="588963" y="5270500"/>
            <a:ext cx="1847850" cy="5365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endParaRPr lang="en-US" altLang="en-US"/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984AF111-F638-45BA-93FA-46171CD24562}"/>
              </a:ext>
            </a:extLst>
          </p:cNvPr>
          <p:cNvSpPr/>
          <p:nvPr/>
        </p:nvSpPr>
        <p:spPr>
          <a:xfrm>
            <a:off x="3367088" y="5254625"/>
            <a:ext cx="1847850" cy="6000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endParaRPr lang="en-US" altLang="en-US"/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6B46476C-29BC-4D3E-9AAB-E878153A8673}"/>
              </a:ext>
            </a:extLst>
          </p:cNvPr>
          <p:cNvSpPr/>
          <p:nvPr/>
        </p:nvSpPr>
        <p:spPr>
          <a:xfrm>
            <a:off x="6075363" y="5270500"/>
            <a:ext cx="1849437" cy="5984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defRPr/>
            </a:pPr>
            <a:endParaRPr lang="en-US" altLang="en-US"/>
          </a:p>
        </p:txBody>
      </p:sp>
      <p:sp>
        <p:nvSpPr>
          <p:cNvPr id="10250" name="TextBox 1">
            <a:extLst>
              <a:ext uri="{FF2B5EF4-FFF2-40B4-BE49-F238E27FC236}">
                <a16:creationId xmlns:a16="http://schemas.microsoft.com/office/drawing/2014/main" id="{18BBE4C3-AD40-4323-8F68-6520DE777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1738" y="6226175"/>
            <a:ext cx="53546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100"/>
              <a:t>Sources: </a:t>
            </a:r>
            <a:r>
              <a:rPr lang="en-US" altLang="en-US" sz="1100">
                <a:hlinkClick r:id="rId5"/>
              </a:rPr>
              <a:t>https://media.netflix.com/en/about-netflix</a:t>
            </a:r>
            <a:endParaRPr lang="en-US" altLang="en-US" sz="1100"/>
          </a:p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1100">
                <a:hlinkClick r:id="rId6"/>
              </a:rPr>
              <a:t>https://logos.fandom.com/wiki/Netflix</a:t>
            </a:r>
            <a:endParaRPr lang="en-US" altLang="en-US"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25"/>
    </mc:Choice>
    <mc:Fallback xmlns="">
      <p:transition spd="slow" advTm="6182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>
            <a:extLst>
              <a:ext uri="{FF2B5EF4-FFF2-40B4-BE49-F238E27FC236}">
                <a16:creationId xmlns:a16="http://schemas.microsoft.com/office/drawing/2014/main" id="{1DBB27CA-3EE4-42F0-BAF2-4693F34DB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88900"/>
            <a:ext cx="18303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A9E3C3D-2CDF-4821-9C8C-5D09A2DEF861}"/>
              </a:ext>
            </a:extLst>
          </p:cNvPr>
          <p:cNvGraphicFramePr/>
          <p:nvPr/>
        </p:nvGraphicFramePr>
        <p:xfrm>
          <a:off x="355600" y="49688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84"/>
    </mc:Choice>
    <mc:Fallback xmlns="">
      <p:transition spd="slow" advTm="7148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7CAE3B09-7933-487D-AA25-249766321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186363"/>
            <a:ext cx="2363788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le 1">
            <a:extLst>
              <a:ext uri="{FF2B5EF4-FFF2-40B4-BE49-F238E27FC236}">
                <a16:creationId xmlns:a16="http://schemas.microsoft.com/office/drawing/2014/main" id="{EDDE72C5-8189-435F-A301-DF9FFACDF7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287338"/>
            <a:ext cx="8229600" cy="939800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ＭＳ Ｐゴシック" panose="020B0600070205080204" pitchFamily="34" charset="-128"/>
              </a:rPr>
              <a:t>Before Netflix…..</a:t>
            </a:r>
          </a:p>
        </p:txBody>
      </p:sp>
      <p:grpSp>
        <p:nvGrpSpPr>
          <p:cNvPr id="6148" name="Group 10">
            <a:extLst>
              <a:ext uri="{FF2B5EF4-FFF2-40B4-BE49-F238E27FC236}">
                <a16:creationId xmlns:a16="http://schemas.microsoft.com/office/drawing/2014/main" id="{08F3B5FC-8A1D-4D01-91DD-2F0DD8E4E5E8}"/>
              </a:ext>
            </a:extLst>
          </p:cNvPr>
          <p:cNvGrpSpPr>
            <a:grpSpLocks/>
          </p:cNvGrpSpPr>
          <p:nvPr/>
        </p:nvGrpSpPr>
        <p:grpSpPr bwMode="auto">
          <a:xfrm>
            <a:off x="520700" y="1257300"/>
            <a:ext cx="1641475" cy="1843088"/>
            <a:chOff x="520700" y="1467484"/>
            <a:chExt cx="1641475" cy="1842657"/>
          </a:xfrm>
        </p:grpSpPr>
        <p:pic>
          <p:nvPicPr>
            <p:cNvPr id="6186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D5D029AE-F1B7-451C-A6BE-52C272201F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00" y="1467484"/>
              <a:ext cx="1641475" cy="164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7C01E6-EC5B-4A97-9372-6E0D8B637DBA}"/>
                </a:ext>
              </a:extLst>
            </p:cNvPr>
            <p:cNvSpPr txBox="1"/>
            <p:nvPr/>
          </p:nvSpPr>
          <p:spPr>
            <a:xfrm>
              <a:off x="630238" y="2940339"/>
              <a:ext cx="1411287" cy="36980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C00000"/>
                  </a:solidFill>
                  <a:latin typeface="+mn-lt"/>
                  <a:cs typeface="Calibri" panose="020F0502020204030204" pitchFamily="34" charset="0"/>
                </a:rPr>
                <a:t>1985</a:t>
              </a:r>
            </a:p>
          </p:txBody>
        </p:sp>
      </p:grpSp>
      <p:grpSp>
        <p:nvGrpSpPr>
          <p:cNvPr id="6149" name="Group 14">
            <a:extLst>
              <a:ext uri="{FF2B5EF4-FFF2-40B4-BE49-F238E27FC236}">
                <a16:creationId xmlns:a16="http://schemas.microsoft.com/office/drawing/2014/main" id="{AA090A00-B1A6-4E75-B51E-257B14A51687}"/>
              </a:ext>
            </a:extLst>
          </p:cNvPr>
          <p:cNvGrpSpPr>
            <a:grpSpLocks/>
          </p:cNvGrpSpPr>
          <p:nvPr/>
        </p:nvGrpSpPr>
        <p:grpSpPr bwMode="auto">
          <a:xfrm>
            <a:off x="3597275" y="1724025"/>
            <a:ext cx="1462088" cy="1382713"/>
            <a:chOff x="3840956" y="1947161"/>
            <a:chExt cx="1462087" cy="1382411"/>
          </a:xfrm>
        </p:grpSpPr>
        <p:pic>
          <p:nvPicPr>
            <p:cNvPr id="6184" name="Picture 12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9869A759-C77C-4388-AC77-EF0041349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956" y="1947161"/>
              <a:ext cx="1462087" cy="972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A826FD-38EE-4FB6-98D5-420A55F40E2B}"/>
                </a:ext>
              </a:extLst>
            </p:cNvPr>
            <p:cNvSpPr txBox="1"/>
            <p:nvPr/>
          </p:nvSpPr>
          <p:spPr>
            <a:xfrm>
              <a:off x="3875881" y="2959765"/>
              <a:ext cx="1412874" cy="36980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C00000"/>
                  </a:solidFill>
                  <a:latin typeface="+mn-lt"/>
                  <a:cs typeface="Calibri" panose="020F0502020204030204" pitchFamily="34" charset="0"/>
                </a:rPr>
                <a:t>2004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0537DA-3FFC-4CAC-ABF2-8B1A967F1D86}"/>
              </a:ext>
            </a:extLst>
          </p:cNvPr>
          <p:cNvCxnSpPr>
            <a:cxnSpLocks/>
          </p:cNvCxnSpPr>
          <p:nvPr/>
        </p:nvCxnSpPr>
        <p:spPr>
          <a:xfrm>
            <a:off x="2155825" y="2289175"/>
            <a:ext cx="14351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151" name="Group 78">
            <a:extLst>
              <a:ext uri="{FF2B5EF4-FFF2-40B4-BE49-F238E27FC236}">
                <a16:creationId xmlns:a16="http://schemas.microsoft.com/office/drawing/2014/main" id="{019C52CF-065B-41A5-B3F3-BB881A611613}"/>
              </a:ext>
            </a:extLst>
          </p:cNvPr>
          <p:cNvGrpSpPr>
            <a:grpSpLocks/>
          </p:cNvGrpSpPr>
          <p:nvPr/>
        </p:nvGrpSpPr>
        <p:grpSpPr bwMode="auto">
          <a:xfrm>
            <a:off x="6613525" y="4406900"/>
            <a:ext cx="1674813" cy="1846263"/>
            <a:chOff x="6461750" y="1612900"/>
            <a:chExt cx="1673869" cy="1846042"/>
          </a:xfrm>
        </p:grpSpPr>
        <p:grpSp>
          <p:nvGrpSpPr>
            <p:cNvPr id="6180" name="Group 19">
              <a:extLst>
                <a:ext uri="{FF2B5EF4-FFF2-40B4-BE49-F238E27FC236}">
                  <a16:creationId xmlns:a16="http://schemas.microsoft.com/office/drawing/2014/main" id="{8849F29D-CBCE-4369-83B8-F1E6C616E6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61750" y="1612900"/>
              <a:ext cx="1673869" cy="1846042"/>
              <a:chOff x="488306" y="1467484"/>
              <a:chExt cx="1673869" cy="1846042"/>
            </a:xfrm>
          </p:grpSpPr>
          <p:pic>
            <p:nvPicPr>
              <p:cNvPr id="6182" name="Picture 2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E8724C4D-3545-4DA9-8C28-119D684D2D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700" y="1467484"/>
                <a:ext cx="1641475" cy="1641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DCBCD2-E415-4185-9F67-CB8407CF299F}"/>
                  </a:ext>
                </a:extLst>
              </p:cNvPr>
              <p:cNvSpPr txBox="1"/>
              <p:nvPr/>
            </p:nvSpPr>
            <p:spPr>
              <a:xfrm>
                <a:off x="488306" y="2943682"/>
                <a:ext cx="1412079" cy="36984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dirty="0">
                    <a:solidFill>
                      <a:srgbClr val="C00000"/>
                    </a:solidFill>
                    <a:latin typeface="+mn-lt"/>
                    <a:cs typeface="Calibri" panose="020F0502020204030204" pitchFamily="34" charset="0"/>
                  </a:rPr>
                  <a:t>2013</a:t>
                </a:r>
              </a:p>
            </p:txBody>
          </p:sp>
        </p:grpSp>
        <p:pic>
          <p:nvPicPr>
            <p:cNvPr id="6181" name="Graphic 23" descr="Close">
              <a:extLst>
                <a:ext uri="{FF2B5EF4-FFF2-40B4-BE49-F238E27FC236}">
                  <a16:creationId xmlns:a16="http://schemas.microsoft.com/office/drawing/2014/main" id="{7B805772-CAFE-4AA8-840A-0C0673732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7528" y="1843060"/>
              <a:ext cx="1248659" cy="1247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152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C30F9C82-B448-45F8-81BF-3502C3101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1411288"/>
            <a:ext cx="235585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2E3B80F-5689-4B22-AF8B-1EF59DDD1C64}"/>
              </a:ext>
            </a:extLst>
          </p:cNvPr>
          <p:cNvSpPr txBox="1"/>
          <p:nvPr/>
        </p:nvSpPr>
        <p:spPr>
          <a:xfrm>
            <a:off x="6537325" y="2765425"/>
            <a:ext cx="141128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cs typeface="Calibri" panose="020F0502020204030204" pitchFamily="34" charset="0"/>
              </a:rPr>
              <a:t>2012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547BFF-8C86-4D75-8CC6-45658C4928C5}"/>
              </a:ext>
            </a:extLst>
          </p:cNvPr>
          <p:cNvCxnSpPr>
            <a:cxnSpLocks/>
          </p:cNvCxnSpPr>
          <p:nvPr/>
        </p:nvCxnSpPr>
        <p:spPr>
          <a:xfrm>
            <a:off x="7396163" y="3273425"/>
            <a:ext cx="0" cy="12969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55" name="Picture 3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782F1D5-887F-41D2-8EA9-1E5C867A9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3" y="4602163"/>
            <a:ext cx="2224087" cy="141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9724FF-D746-40E8-BF09-B9F330AAB777}"/>
              </a:ext>
            </a:extLst>
          </p:cNvPr>
          <p:cNvCxnSpPr>
            <a:cxnSpLocks/>
          </p:cNvCxnSpPr>
          <p:nvPr/>
        </p:nvCxnSpPr>
        <p:spPr>
          <a:xfrm flipH="1">
            <a:off x="5278438" y="5295900"/>
            <a:ext cx="13160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0251A05-D86D-4E0A-A5CA-113DDDFC42A5}"/>
              </a:ext>
            </a:extLst>
          </p:cNvPr>
          <p:cNvSpPr txBox="1"/>
          <p:nvPr/>
        </p:nvSpPr>
        <p:spPr>
          <a:xfrm>
            <a:off x="3590925" y="5868988"/>
            <a:ext cx="14112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C00000"/>
                </a:solidFill>
                <a:latin typeface="+mn-lt"/>
                <a:cs typeface="Calibri" panose="020F0502020204030204" pitchFamily="34" charset="0"/>
              </a:rPr>
              <a:t>2013</a:t>
            </a:r>
          </a:p>
        </p:txBody>
      </p:sp>
      <p:pic>
        <p:nvPicPr>
          <p:cNvPr id="6158" name="Picture 4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9ECB13-A629-4FD0-8F21-CC10A8C6F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3282950"/>
            <a:ext cx="712788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13A74B8-8448-4904-BAA3-AD0B1E595513}"/>
              </a:ext>
            </a:extLst>
          </p:cNvPr>
          <p:cNvCxnSpPr>
            <a:cxnSpLocks/>
          </p:cNvCxnSpPr>
          <p:nvPr/>
        </p:nvCxnSpPr>
        <p:spPr>
          <a:xfrm flipH="1" flipV="1">
            <a:off x="1531938" y="4340225"/>
            <a:ext cx="1817687" cy="469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F83C42-62C9-4116-A700-31333CBCE990}"/>
              </a:ext>
            </a:extLst>
          </p:cNvPr>
          <p:cNvCxnSpPr>
            <a:cxnSpLocks/>
          </p:cNvCxnSpPr>
          <p:nvPr/>
        </p:nvCxnSpPr>
        <p:spPr>
          <a:xfrm flipH="1">
            <a:off x="1644650" y="5132388"/>
            <a:ext cx="1600200" cy="1635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A320EAE-BC60-46D0-9ED1-873600629D82}"/>
              </a:ext>
            </a:extLst>
          </p:cNvPr>
          <p:cNvCxnSpPr>
            <a:cxnSpLocks/>
            <a:stCxn id="6155" idx="1"/>
          </p:cNvCxnSpPr>
          <p:nvPr/>
        </p:nvCxnSpPr>
        <p:spPr>
          <a:xfrm flipH="1">
            <a:off x="1771650" y="5311775"/>
            <a:ext cx="1439863" cy="361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62" name="Picture 5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F8F28E2-BDFC-4B7D-9FB9-135F5F4FC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6048375"/>
            <a:ext cx="935037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51666ED-8BE6-4B33-8E9A-268F5672152D}"/>
              </a:ext>
            </a:extLst>
          </p:cNvPr>
          <p:cNvCxnSpPr>
            <a:cxnSpLocks/>
          </p:cNvCxnSpPr>
          <p:nvPr/>
        </p:nvCxnSpPr>
        <p:spPr>
          <a:xfrm flipH="1">
            <a:off x="1870075" y="5634038"/>
            <a:ext cx="1341438" cy="4714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232EA71-DE0F-4658-AD5F-67556E03F212}"/>
              </a:ext>
            </a:extLst>
          </p:cNvPr>
          <p:cNvCxnSpPr>
            <a:cxnSpLocks/>
          </p:cNvCxnSpPr>
          <p:nvPr/>
        </p:nvCxnSpPr>
        <p:spPr>
          <a:xfrm flipH="1" flipV="1">
            <a:off x="1616075" y="4846638"/>
            <a:ext cx="1733550" cy="1444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65" name="Picture 68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701FE991-E9B4-481A-A8D5-34461B2C9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4565650"/>
            <a:ext cx="614362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BCF15A15-AC3A-427D-B25E-8F05DC6259EE}"/>
              </a:ext>
            </a:extLst>
          </p:cNvPr>
          <p:cNvSpPr txBox="1"/>
          <p:nvPr/>
        </p:nvSpPr>
        <p:spPr>
          <a:xfrm>
            <a:off x="2122488" y="1654175"/>
            <a:ext cx="1379537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C00000"/>
                </a:solidFill>
                <a:latin typeface="+mn-lt"/>
                <a:cs typeface="Calibri" panose="020F0502020204030204" pitchFamily="34" charset="0"/>
              </a:rPr>
              <a:t>Netflix was founded in 1997.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75C2638-1521-4BB6-8F1E-D37DB8E42BCA}"/>
              </a:ext>
            </a:extLst>
          </p:cNvPr>
          <p:cNvSpPr txBox="1"/>
          <p:nvPr/>
        </p:nvSpPr>
        <p:spPr>
          <a:xfrm>
            <a:off x="2122488" y="2354263"/>
            <a:ext cx="1379537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C00000"/>
                </a:solidFill>
                <a:latin typeface="+mn-lt"/>
                <a:cs typeface="Calibri" panose="020F0502020204030204" pitchFamily="34" charset="0"/>
              </a:rPr>
              <a:t>Declined  to purchase Netflix in 2000 for $50 million.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24650DA-4C89-4130-813A-BF81B70C246D}"/>
              </a:ext>
            </a:extLst>
          </p:cNvPr>
          <p:cNvCxnSpPr>
            <a:cxnSpLocks/>
          </p:cNvCxnSpPr>
          <p:nvPr/>
        </p:nvCxnSpPr>
        <p:spPr>
          <a:xfrm>
            <a:off x="5102225" y="2278063"/>
            <a:ext cx="14351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CBD02860-86CA-46DA-B5BF-940BE445FF56}"/>
              </a:ext>
            </a:extLst>
          </p:cNvPr>
          <p:cNvSpPr txBox="1"/>
          <p:nvPr/>
        </p:nvSpPr>
        <p:spPr>
          <a:xfrm>
            <a:off x="5189538" y="1450975"/>
            <a:ext cx="1379537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C00000"/>
                </a:solidFill>
                <a:latin typeface="+mn-lt"/>
                <a:cs typeface="Calibri" panose="020F0502020204030204" pitchFamily="34" charset="0"/>
              </a:rPr>
              <a:t>Blockbuster tries to compete with Redbox kiosks in 2009.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A17E1DB-3F9D-4B73-BE1A-0A32DE88BC52}"/>
              </a:ext>
            </a:extLst>
          </p:cNvPr>
          <p:cNvSpPr txBox="1"/>
          <p:nvPr/>
        </p:nvSpPr>
        <p:spPr>
          <a:xfrm>
            <a:off x="5189538" y="2343150"/>
            <a:ext cx="1379537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C00000"/>
                </a:solidFill>
                <a:latin typeface="+mn-lt"/>
                <a:cs typeface="Calibri" panose="020F0502020204030204" pitchFamily="34" charset="0"/>
              </a:rPr>
              <a:t>$1 billion in debt, delisted from NYSE in 2010.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F972E4F-8190-41B3-8995-4EEC371C17EF}"/>
              </a:ext>
            </a:extLst>
          </p:cNvPr>
          <p:cNvSpPr txBox="1"/>
          <p:nvPr/>
        </p:nvSpPr>
        <p:spPr>
          <a:xfrm>
            <a:off x="7823200" y="1433513"/>
            <a:ext cx="1092200" cy="1385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C00000"/>
                </a:solidFill>
                <a:latin typeface="+mn-lt"/>
                <a:cs typeface="Calibri" panose="020F0502020204030204" pitchFamily="34" charset="0"/>
              </a:rPr>
              <a:t>Founded in 2002,</a:t>
            </a:r>
          </a:p>
          <a:p>
            <a:pPr>
              <a:defRPr/>
            </a:pPr>
            <a:r>
              <a:rPr lang="en-US" sz="1200" dirty="0">
                <a:solidFill>
                  <a:srgbClr val="C00000"/>
                </a:solidFill>
                <a:latin typeface="+mn-lt"/>
                <a:cs typeface="Calibri" panose="020F0502020204030204" pitchFamily="34" charset="0"/>
              </a:rPr>
              <a:t>Purchased Blockbuster’s DVD Rental Business in 2012.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197DE44-1294-47AF-80F8-5FB0FA9867BC}"/>
              </a:ext>
            </a:extLst>
          </p:cNvPr>
          <p:cNvSpPr txBox="1"/>
          <p:nvPr/>
        </p:nvSpPr>
        <p:spPr>
          <a:xfrm>
            <a:off x="7616825" y="3390900"/>
            <a:ext cx="1298575" cy="1014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C00000"/>
                </a:solidFill>
                <a:latin typeface="+mn-lt"/>
                <a:cs typeface="Calibri" panose="020F0502020204030204" pitchFamily="34" charset="0"/>
              </a:rPr>
              <a:t>November 2013, announcement of closing 300 stores.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2D31FC0-C0D9-432F-B1DA-29FFEEE2B41B}"/>
              </a:ext>
            </a:extLst>
          </p:cNvPr>
          <p:cNvSpPr txBox="1"/>
          <p:nvPr/>
        </p:nvSpPr>
        <p:spPr>
          <a:xfrm>
            <a:off x="5530850" y="4581525"/>
            <a:ext cx="1300163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C00000"/>
                </a:solidFill>
                <a:latin typeface="+mn-lt"/>
                <a:cs typeface="Calibri" panose="020F0502020204030204" pitchFamily="34" charset="0"/>
              </a:rPr>
              <a:t>Launched website to public in 2008.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BC3C73-6756-4608-91CA-E59E75EADBBC}"/>
              </a:ext>
            </a:extLst>
          </p:cNvPr>
          <p:cNvSpPr txBox="1"/>
          <p:nvPr/>
        </p:nvSpPr>
        <p:spPr>
          <a:xfrm>
            <a:off x="5524500" y="5386388"/>
            <a:ext cx="1300163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C00000"/>
                </a:solidFill>
                <a:latin typeface="+mn-lt"/>
                <a:cs typeface="Calibri" panose="020F0502020204030204" pitchFamily="34" charset="0"/>
              </a:rPr>
              <a:t>Dual revenue stream, from subscribers and advertisers..</a:t>
            </a:r>
          </a:p>
        </p:txBody>
      </p:sp>
      <p:sp>
        <p:nvSpPr>
          <p:cNvPr id="6175" name="TextBox 94">
            <a:extLst>
              <a:ext uri="{FF2B5EF4-FFF2-40B4-BE49-F238E27FC236}">
                <a16:creationId xmlns:a16="http://schemas.microsoft.com/office/drawing/2014/main" id="{EBF0FF58-A0B6-4256-8171-9985EA158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1650" y="6216650"/>
            <a:ext cx="742632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900"/>
              <a:t>Sources:</a:t>
            </a:r>
            <a:r>
              <a:rPr lang="en-US" altLang="en-US" sz="900">
                <a:hlinkClick r:id="rId9"/>
              </a:rPr>
              <a:t>https://www.investopedia.com/articles/investing/092414/economics-hulu-netflix-redbox-and-blockbuster.asp</a:t>
            </a:r>
            <a:r>
              <a:rPr lang="en-US" altLang="en-US" sz="900"/>
              <a:t> </a:t>
            </a:r>
          </a:p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900">
                <a:hlinkClick r:id="rId10"/>
              </a:rPr>
              <a:t>https://www.topaccountingdegrees.org/netflix-vs-blockbuster/</a:t>
            </a:r>
            <a:endParaRPr lang="en-US" altLang="en-US" sz="900"/>
          </a:p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900">
                <a:hlinkClick r:id="rId11"/>
              </a:rPr>
              <a:t>https://www.consumerreports.org/streaming-media-devices/new-streaming-video-services-to-check-out/</a:t>
            </a:r>
            <a:endParaRPr lang="en-US" altLang="en-US" sz="900"/>
          </a:p>
        </p:txBody>
      </p:sp>
      <p:pic>
        <p:nvPicPr>
          <p:cNvPr id="6176" name="Picture 41" descr="A picture containing sky, light&#10;&#10;Description automatically generated">
            <a:extLst>
              <a:ext uri="{FF2B5EF4-FFF2-40B4-BE49-F238E27FC236}">
                <a16:creationId xmlns:a16="http://schemas.microsoft.com/office/drawing/2014/main" id="{769CB246-9E58-4BDA-95BE-E603549D7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4035425"/>
            <a:ext cx="614362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77" name="Picture 4" descr="A picture containing table, drawing&#10;&#10;Description automatically generated">
            <a:extLst>
              <a:ext uri="{FF2B5EF4-FFF2-40B4-BE49-F238E27FC236}">
                <a16:creationId xmlns:a16="http://schemas.microsoft.com/office/drawing/2014/main" id="{BB3FDF60-04A0-4961-BF29-8F5FA8F33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5084763"/>
            <a:ext cx="947737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9A9406-B089-46EF-B2EB-A5EFCC2937A7}"/>
              </a:ext>
            </a:extLst>
          </p:cNvPr>
          <p:cNvCxnSpPr>
            <a:cxnSpLocks/>
          </p:cNvCxnSpPr>
          <p:nvPr/>
        </p:nvCxnSpPr>
        <p:spPr>
          <a:xfrm flipH="1" flipV="1">
            <a:off x="1577975" y="3757613"/>
            <a:ext cx="1846263" cy="9239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38">
            <a:extLst>
              <a:ext uri="{FF2B5EF4-FFF2-40B4-BE49-F238E27FC236}">
                <a16:creationId xmlns:a16="http://schemas.microsoft.com/office/drawing/2014/main" id="{01F025E1-A5D7-48F4-8E69-D86E462A9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88" y="4516438"/>
            <a:ext cx="2828925" cy="179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DB981CB-11DC-47AE-8D22-5304C4D170A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5865813" y="1809750"/>
            <a:ext cx="2952750" cy="182562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5124" name="Picture 36">
            <a:extLst>
              <a:ext uri="{FF2B5EF4-FFF2-40B4-BE49-F238E27FC236}">
                <a16:creationId xmlns:a16="http://schemas.microsoft.com/office/drawing/2014/main" id="{07B679FD-DF68-4BC2-B3FC-4377A21CF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809750"/>
            <a:ext cx="2895600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3">
            <a:extLst>
              <a:ext uri="{FF2B5EF4-FFF2-40B4-BE49-F238E27FC236}">
                <a16:creationId xmlns:a16="http://schemas.microsoft.com/office/drawing/2014/main" id="{68FBDC09-CBAA-4A5D-8F46-F31468378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33875"/>
            <a:ext cx="2690813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itle 1">
            <a:extLst>
              <a:ext uri="{FF2B5EF4-FFF2-40B4-BE49-F238E27FC236}">
                <a16:creationId xmlns:a16="http://schemas.microsoft.com/office/drawing/2014/main" id="{8BD1FA0D-33CF-44FA-AADA-6EDE9002C4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01675"/>
            <a:ext cx="8229600" cy="939800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anose="020B0604030504040204" pitchFamily="34" charset="0"/>
              </a:rPr>
              <a:t>Netflix : Creative Destruction</a:t>
            </a:r>
          </a:p>
        </p:txBody>
      </p:sp>
      <p:pic>
        <p:nvPicPr>
          <p:cNvPr id="5127" name="Picture 1">
            <a:extLst>
              <a:ext uri="{FF2B5EF4-FFF2-40B4-BE49-F238E27FC236}">
                <a16:creationId xmlns:a16="http://schemas.microsoft.com/office/drawing/2014/main" id="{0C0A29B4-DE0A-46C0-8066-9A519F0C0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88900"/>
            <a:ext cx="18303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8" name="Group 2">
            <a:extLst>
              <a:ext uri="{FF2B5EF4-FFF2-40B4-BE49-F238E27FC236}">
                <a16:creationId xmlns:a16="http://schemas.microsoft.com/office/drawing/2014/main" id="{3ADC6304-F6CD-4FF8-969D-3F464132502E}"/>
              </a:ext>
            </a:extLst>
          </p:cNvPr>
          <p:cNvGrpSpPr>
            <a:grpSpLocks/>
          </p:cNvGrpSpPr>
          <p:nvPr/>
        </p:nvGrpSpPr>
        <p:grpSpPr bwMode="auto">
          <a:xfrm>
            <a:off x="2003425" y="1976438"/>
            <a:ext cx="5559425" cy="4038600"/>
            <a:chOff x="1173589" y="1641475"/>
            <a:chExt cx="6241974" cy="4374569"/>
          </a:xfrm>
        </p:grpSpPr>
        <p:grpSp>
          <p:nvGrpSpPr>
            <p:cNvPr id="5130" name="Group 1">
              <a:extLst>
                <a:ext uri="{FF2B5EF4-FFF2-40B4-BE49-F238E27FC236}">
                  <a16:creationId xmlns:a16="http://schemas.microsoft.com/office/drawing/2014/main" id="{A766ED33-BF7E-43E5-959D-A073886A38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3589" y="1641475"/>
              <a:ext cx="6241974" cy="4374569"/>
              <a:chOff x="457200" y="1802316"/>
              <a:chExt cx="4627563" cy="4068762"/>
            </a:xfrm>
          </p:grpSpPr>
          <p:sp>
            <p:nvSpPr>
              <p:cNvPr id="6" name="Freeform 2">
                <a:extLst>
                  <a:ext uri="{FF2B5EF4-FFF2-40B4-BE49-F238E27FC236}">
                    <a16:creationId xmlns:a16="http://schemas.microsoft.com/office/drawing/2014/main" id="{F38E6467-0FE6-4EF0-B430-01F3E9B906BE}"/>
                  </a:ext>
                </a:extLst>
              </p:cNvPr>
              <p:cNvSpPr>
                <a:spLocks/>
              </p:cNvSpPr>
              <p:nvPr/>
            </p:nvSpPr>
            <p:spPr bwMode="blackWhite">
              <a:xfrm>
                <a:off x="457200" y="2515629"/>
                <a:ext cx="1738970" cy="1236302"/>
              </a:xfrm>
              <a:custGeom>
                <a:avLst/>
                <a:gdLst>
                  <a:gd name="T0" fmla="*/ 2147483647 w 856"/>
                  <a:gd name="T1" fmla="*/ 0 h 584"/>
                  <a:gd name="T2" fmla="*/ 2147483647 w 856"/>
                  <a:gd name="T3" fmla="*/ 0 h 584"/>
                  <a:gd name="T4" fmla="*/ 2147483647 w 856"/>
                  <a:gd name="T5" fmla="*/ 2147483647 h 584"/>
                  <a:gd name="T6" fmla="*/ 2147483647 w 856"/>
                  <a:gd name="T7" fmla="*/ 2147483647 h 584"/>
                  <a:gd name="T8" fmla="*/ 2147483647 w 856"/>
                  <a:gd name="T9" fmla="*/ 2147483647 h 584"/>
                  <a:gd name="T10" fmla="*/ 0 w 856"/>
                  <a:gd name="T11" fmla="*/ 2147483647 h 584"/>
                  <a:gd name="T12" fmla="*/ 2147483647 w 856"/>
                  <a:gd name="T13" fmla="*/ 0 h 58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56"/>
                  <a:gd name="T22" fmla="*/ 0 h 584"/>
                  <a:gd name="T23" fmla="*/ 856 w 856"/>
                  <a:gd name="T24" fmla="*/ 584 h 58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56" h="584">
                    <a:moveTo>
                      <a:pt x="224" y="0"/>
                    </a:moveTo>
                    <a:lnTo>
                      <a:pt x="647" y="0"/>
                    </a:lnTo>
                    <a:lnTo>
                      <a:pt x="855" y="295"/>
                    </a:lnTo>
                    <a:lnTo>
                      <a:pt x="647" y="583"/>
                    </a:lnTo>
                    <a:lnTo>
                      <a:pt x="224" y="583"/>
                    </a:lnTo>
                    <a:lnTo>
                      <a:pt x="0" y="295"/>
                    </a:lnTo>
                    <a:lnTo>
                      <a:pt x="224" y="0"/>
                    </a:lnTo>
                  </a:path>
                </a:pathLst>
              </a:custGeom>
              <a:solidFill>
                <a:srgbClr val="FFC000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 kern="0" dirty="0">
                  <a:noFill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4ACEFBA1-E7CB-47D7-B149-5963EC10FF3A}"/>
                  </a:ext>
                </a:extLst>
              </p:cNvPr>
              <p:cNvSpPr>
                <a:spLocks/>
              </p:cNvSpPr>
              <p:nvPr/>
            </p:nvSpPr>
            <p:spPr bwMode="blackWhite">
              <a:xfrm>
                <a:off x="1890926" y="1802316"/>
                <a:ext cx="1740291" cy="1237902"/>
              </a:xfrm>
              <a:custGeom>
                <a:avLst/>
                <a:gdLst>
                  <a:gd name="T0" fmla="*/ 2147483647 w 857"/>
                  <a:gd name="T1" fmla="*/ 0 h 584"/>
                  <a:gd name="T2" fmla="*/ 2147483647 w 857"/>
                  <a:gd name="T3" fmla="*/ 0 h 584"/>
                  <a:gd name="T4" fmla="*/ 2147483647 w 857"/>
                  <a:gd name="T5" fmla="*/ 2147483647 h 584"/>
                  <a:gd name="T6" fmla="*/ 2147483647 w 857"/>
                  <a:gd name="T7" fmla="*/ 2147483647 h 584"/>
                  <a:gd name="T8" fmla="*/ 2147483647 w 857"/>
                  <a:gd name="T9" fmla="*/ 2147483647 h 584"/>
                  <a:gd name="T10" fmla="*/ 0 w 857"/>
                  <a:gd name="T11" fmla="*/ 2147483647 h 584"/>
                  <a:gd name="T12" fmla="*/ 2147483647 w 857"/>
                  <a:gd name="T13" fmla="*/ 0 h 58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57"/>
                  <a:gd name="T22" fmla="*/ 0 h 584"/>
                  <a:gd name="T23" fmla="*/ 857 w 857"/>
                  <a:gd name="T24" fmla="*/ 584 h 58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57" h="584">
                    <a:moveTo>
                      <a:pt x="224" y="0"/>
                    </a:moveTo>
                    <a:lnTo>
                      <a:pt x="648" y="0"/>
                    </a:lnTo>
                    <a:lnTo>
                      <a:pt x="856" y="296"/>
                    </a:lnTo>
                    <a:lnTo>
                      <a:pt x="648" y="583"/>
                    </a:lnTo>
                    <a:lnTo>
                      <a:pt x="224" y="583"/>
                    </a:lnTo>
                    <a:lnTo>
                      <a:pt x="0" y="296"/>
                    </a:lnTo>
                    <a:lnTo>
                      <a:pt x="224" y="0"/>
                    </a:lnTo>
                  </a:path>
                </a:pathLst>
              </a:custGeom>
              <a:solidFill>
                <a:srgbClr val="FFC000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 kern="0" dirty="0">
                  <a:noFill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F2F1E14E-97FD-4195-A9EC-5952E978FD31}"/>
                  </a:ext>
                </a:extLst>
              </p:cNvPr>
              <p:cNvSpPr>
                <a:spLocks/>
              </p:cNvSpPr>
              <p:nvPr/>
            </p:nvSpPr>
            <p:spPr bwMode="blackWhite">
              <a:xfrm>
                <a:off x="3348436" y="2515629"/>
                <a:ext cx="1736327" cy="1236302"/>
              </a:xfrm>
              <a:custGeom>
                <a:avLst/>
                <a:gdLst>
                  <a:gd name="T0" fmla="*/ 2147483647 w 856"/>
                  <a:gd name="T1" fmla="*/ 0 h 584"/>
                  <a:gd name="T2" fmla="*/ 2147483647 w 856"/>
                  <a:gd name="T3" fmla="*/ 0 h 584"/>
                  <a:gd name="T4" fmla="*/ 2147483647 w 856"/>
                  <a:gd name="T5" fmla="*/ 2147483647 h 584"/>
                  <a:gd name="T6" fmla="*/ 2147483647 w 856"/>
                  <a:gd name="T7" fmla="*/ 2147483647 h 584"/>
                  <a:gd name="T8" fmla="*/ 2147483647 w 856"/>
                  <a:gd name="T9" fmla="*/ 2147483647 h 584"/>
                  <a:gd name="T10" fmla="*/ 0 w 856"/>
                  <a:gd name="T11" fmla="*/ 2147483647 h 584"/>
                  <a:gd name="T12" fmla="*/ 2147483647 w 856"/>
                  <a:gd name="T13" fmla="*/ 0 h 58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56"/>
                  <a:gd name="T22" fmla="*/ 0 h 584"/>
                  <a:gd name="T23" fmla="*/ 856 w 856"/>
                  <a:gd name="T24" fmla="*/ 584 h 58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56" h="584">
                    <a:moveTo>
                      <a:pt x="224" y="0"/>
                    </a:moveTo>
                    <a:lnTo>
                      <a:pt x="647" y="0"/>
                    </a:lnTo>
                    <a:lnTo>
                      <a:pt x="855" y="295"/>
                    </a:lnTo>
                    <a:lnTo>
                      <a:pt x="647" y="583"/>
                    </a:lnTo>
                    <a:lnTo>
                      <a:pt x="224" y="583"/>
                    </a:lnTo>
                    <a:lnTo>
                      <a:pt x="0" y="295"/>
                    </a:lnTo>
                    <a:lnTo>
                      <a:pt x="224" y="0"/>
                    </a:lnTo>
                  </a:path>
                </a:pathLst>
              </a:custGeom>
              <a:solidFill>
                <a:srgbClr val="FFC000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 kern="0" dirty="0">
                  <a:noFill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9" name="Freeform 5">
                <a:extLst>
                  <a:ext uri="{FF2B5EF4-FFF2-40B4-BE49-F238E27FC236}">
                    <a16:creationId xmlns:a16="http://schemas.microsoft.com/office/drawing/2014/main" id="{84C030A3-05C1-42AD-8546-665839A1784C}"/>
                  </a:ext>
                </a:extLst>
              </p:cNvPr>
              <p:cNvSpPr>
                <a:spLocks/>
              </p:cNvSpPr>
              <p:nvPr/>
            </p:nvSpPr>
            <p:spPr bwMode="blackWhite">
              <a:xfrm>
                <a:off x="457200" y="3937456"/>
                <a:ext cx="1738970" cy="1220309"/>
              </a:xfrm>
              <a:custGeom>
                <a:avLst/>
                <a:gdLst>
                  <a:gd name="T0" fmla="*/ 2147483647 w 856"/>
                  <a:gd name="T1" fmla="*/ 0 h 576"/>
                  <a:gd name="T2" fmla="*/ 2147483647 w 856"/>
                  <a:gd name="T3" fmla="*/ 0 h 576"/>
                  <a:gd name="T4" fmla="*/ 2147483647 w 856"/>
                  <a:gd name="T5" fmla="*/ 2147483647 h 576"/>
                  <a:gd name="T6" fmla="*/ 2147483647 w 856"/>
                  <a:gd name="T7" fmla="*/ 2147483647 h 576"/>
                  <a:gd name="T8" fmla="*/ 2147483647 w 856"/>
                  <a:gd name="T9" fmla="*/ 2147483647 h 576"/>
                  <a:gd name="T10" fmla="*/ 0 w 856"/>
                  <a:gd name="T11" fmla="*/ 2147483647 h 576"/>
                  <a:gd name="T12" fmla="*/ 2147483647 w 856"/>
                  <a:gd name="T13" fmla="*/ 0 h 5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56"/>
                  <a:gd name="T22" fmla="*/ 0 h 576"/>
                  <a:gd name="T23" fmla="*/ 856 w 856"/>
                  <a:gd name="T24" fmla="*/ 576 h 5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56" h="576">
                    <a:moveTo>
                      <a:pt x="224" y="0"/>
                    </a:moveTo>
                    <a:lnTo>
                      <a:pt x="647" y="0"/>
                    </a:lnTo>
                    <a:lnTo>
                      <a:pt x="855" y="288"/>
                    </a:lnTo>
                    <a:lnTo>
                      <a:pt x="647" y="575"/>
                    </a:lnTo>
                    <a:lnTo>
                      <a:pt x="224" y="575"/>
                    </a:lnTo>
                    <a:lnTo>
                      <a:pt x="0" y="288"/>
                    </a:lnTo>
                    <a:lnTo>
                      <a:pt x="224" y="0"/>
                    </a:lnTo>
                  </a:path>
                </a:pathLst>
              </a:custGeom>
              <a:solidFill>
                <a:srgbClr val="FFC000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 kern="0" dirty="0">
                  <a:noFill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767D7087-7838-4828-AF76-CB926DF8013A}"/>
                  </a:ext>
                </a:extLst>
              </p:cNvPr>
              <p:cNvSpPr>
                <a:spLocks/>
              </p:cNvSpPr>
              <p:nvPr/>
            </p:nvSpPr>
            <p:spPr bwMode="blackWhite">
              <a:xfrm>
                <a:off x="1901497" y="3212948"/>
                <a:ext cx="1740291" cy="1239500"/>
              </a:xfrm>
              <a:custGeom>
                <a:avLst/>
                <a:gdLst>
                  <a:gd name="T0" fmla="*/ 2147483647 w 857"/>
                  <a:gd name="T1" fmla="*/ 0 h 585"/>
                  <a:gd name="T2" fmla="*/ 2147483647 w 857"/>
                  <a:gd name="T3" fmla="*/ 0 h 585"/>
                  <a:gd name="T4" fmla="*/ 2147483647 w 857"/>
                  <a:gd name="T5" fmla="*/ 2147483647 h 585"/>
                  <a:gd name="T6" fmla="*/ 2147483647 w 857"/>
                  <a:gd name="T7" fmla="*/ 2147483647 h 585"/>
                  <a:gd name="T8" fmla="*/ 2147483647 w 857"/>
                  <a:gd name="T9" fmla="*/ 2147483647 h 585"/>
                  <a:gd name="T10" fmla="*/ 0 w 857"/>
                  <a:gd name="T11" fmla="*/ 2147483647 h 585"/>
                  <a:gd name="T12" fmla="*/ 2147483647 w 857"/>
                  <a:gd name="T13" fmla="*/ 0 h 58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57"/>
                  <a:gd name="T22" fmla="*/ 0 h 585"/>
                  <a:gd name="T23" fmla="*/ 857 w 857"/>
                  <a:gd name="T24" fmla="*/ 585 h 58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57" h="585">
                    <a:moveTo>
                      <a:pt x="224" y="0"/>
                    </a:moveTo>
                    <a:lnTo>
                      <a:pt x="648" y="0"/>
                    </a:lnTo>
                    <a:lnTo>
                      <a:pt x="856" y="288"/>
                    </a:lnTo>
                    <a:lnTo>
                      <a:pt x="648" y="584"/>
                    </a:lnTo>
                    <a:lnTo>
                      <a:pt x="224" y="584"/>
                    </a:lnTo>
                    <a:lnTo>
                      <a:pt x="0" y="288"/>
                    </a:lnTo>
                    <a:lnTo>
                      <a:pt x="224" y="0"/>
                    </a:lnTo>
                  </a:path>
                </a:pathLst>
              </a:custGeom>
              <a:solidFill>
                <a:srgbClr val="FFC000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 kern="0" dirty="0">
                  <a:noFill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4785D7A2-561A-4194-8D7A-DAB625A6DA01}"/>
                  </a:ext>
                </a:extLst>
              </p:cNvPr>
              <p:cNvSpPr>
                <a:spLocks/>
              </p:cNvSpPr>
              <p:nvPr/>
            </p:nvSpPr>
            <p:spPr bwMode="blackWhite">
              <a:xfrm>
                <a:off x="3348436" y="3937456"/>
                <a:ext cx="1736327" cy="1220309"/>
              </a:xfrm>
              <a:custGeom>
                <a:avLst/>
                <a:gdLst>
                  <a:gd name="T0" fmla="*/ 2147483647 w 856"/>
                  <a:gd name="T1" fmla="*/ 0 h 576"/>
                  <a:gd name="T2" fmla="*/ 2147483647 w 856"/>
                  <a:gd name="T3" fmla="*/ 0 h 576"/>
                  <a:gd name="T4" fmla="*/ 2147483647 w 856"/>
                  <a:gd name="T5" fmla="*/ 2147483647 h 576"/>
                  <a:gd name="T6" fmla="*/ 2147483647 w 856"/>
                  <a:gd name="T7" fmla="*/ 2147483647 h 576"/>
                  <a:gd name="T8" fmla="*/ 2147483647 w 856"/>
                  <a:gd name="T9" fmla="*/ 2147483647 h 576"/>
                  <a:gd name="T10" fmla="*/ 0 w 856"/>
                  <a:gd name="T11" fmla="*/ 2147483647 h 576"/>
                  <a:gd name="T12" fmla="*/ 2147483647 w 856"/>
                  <a:gd name="T13" fmla="*/ 0 h 5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56"/>
                  <a:gd name="T22" fmla="*/ 0 h 576"/>
                  <a:gd name="T23" fmla="*/ 856 w 856"/>
                  <a:gd name="T24" fmla="*/ 576 h 57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56" h="576">
                    <a:moveTo>
                      <a:pt x="224" y="0"/>
                    </a:moveTo>
                    <a:lnTo>
                      <a:pt x="647" y="0"/>
                    </a:lnTo>
                    <a:lnTo>
                      <a:pt x="855" y="288"/>
                    </a:lnTo>
                    <a:lnTo>
                      <a:pt x="647" y="575"/>
                    </a:lnTo>
                    <a:lnTo>
                      <a:pt x="224" y="575"/>
                    </a:lnTo>
                    <a:lnTo>
                      <a:pt x="0" y="288"/>
                    </a:lnTo>
                    <a:lnTo>
                      <a:pt x="224" y="0"/>
                    </a:lnTo>
                  </a:path>
                </a:pathLst>
              </a:custGeom>
              <a:solidFill>
                <a:srgbClr val="FFC000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 kern="0" dirty="0">
                  <a:noFill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2AFF096E-5E80-4E31-9D3C-1150DE7A9880}"/>
                  </a:ext>
                </a:extLst>
              </p:cNvPr>
              <p:cNvSpPr>
                <a:spLocks/>
              </p:cNvSpPr>
              <p:nvPr/>
            </p:nvSpPr>
            <p:spPr bwMode="blackWhite">
              <a:xfrm>
                <a:off x="1901497" y="4633176"/>
                <a:ext cx="1740291" cy="1237902"/>
              </a:xfrm>
              <a:custGeom>
                <a:avLst/>
                <a:gdLst>
                  <a:gd name="T0" fmla="*/ 2147483647 w 857"/>
                  <a:gd name="T1" fmla="*/ 0 h 584"/>
                  <a:gd name="T2" fmla="*/ 2147483647 w 857"/>
                  <a:gd name="T3" fmla="*/ 0 h 584"/>
                  <a:gd name="T4" fmla="*/ 2147483647 w 857"/>
                  <a:gd name="T5" fmla="*/ 2147483647 h 584"/>
                  <a:gd name="T6" fmla="*/ 2147483647 w 857"/>
                  <a:gd name="T7" fmla="*/ 2147483647 h 584"/>
                  <a:gd name="T8" fmla="*/ 2147483647 w 857"/>
                  <a:gd name="T9" fmla="*/ 2147483647 h 584"/>
                  <a:gd name="T10" fmla="*/ 0 w 857"/>
                  <a:gd name="T11" fmla="*/ 2147483647 h 584"/>
                  <a:gd name="T12" fmla="*/ 2147483647 w 857"/>
                  <a:gd name="T13" fmla="*/ 0 h 58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57"/>
                  <a:gd name="T22" fmla="*/ 0 h 584"/>
                  <a:gd name="T23" fmla="*/ 857 w 857"/>
                  <a:gd name="T24" fmla="*/ 584 h 58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57" h="584">
                    <a:moveTo>
                      <a:pt x="224" y="0"/>
                    </a:moveTo>
                    <a:lnTo>
                      <a:pt x="648" y="0"/>
                    </a:lnTo>
                    <a:lnTo>
                      <a:pt x="856" y="295"/>
                    </a:lnTo>
                    <a:lnTo>
                      <a:pt x="648" y="583"/>
                    </a:lnTo>
                    <a:lnTo>
                      <a:pt x="224" y="583"/>
                    </a:lnTo>
                    <a:lnTo>
                      <a:pt x="0" y="295"/>
                    </a:lnTo>
                    <a:lnTo>
                      <a:pt x="224" y="0"/>
                    </a:lnTo>
                  </a:path>
                </a:pathLst>
              </a:custGeom>
              <a:solidFill>
                <a:srgbClr val="FFC000"/>
              </a:solidFill>
              <a:ln w="12700" cap="rnd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400" kern="0" dirty="0">
                  <a:noFill/>
                  <a:ea typeface="ＭＳ Ｐゴシック" panose="020B0600070205080204" pitchFamily="34" charset="-128"/>
                </a:endParaRPr>
              </a:p>
            </p:txBody>
          </p:sp>
          <p:sp>
            <p:nvSpPr>
              <p:cNvPr id="5144" name="Text Box 10">
                <a:extLst>
                  <a:ext uri="{FF2B5EF4-FFF2-40B4-BE49-F238E27FC236}">
                    <a16:creationId xmlns:a16="http://schemas.microsoft.com/office/drawing/2014/main" id="{B0B26CB4-72BE-4B4C-BA43-25F9E5A4F30C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337561" y="2016630"/>
                <a:ext cx="845700" cy="903636"/>
              </a:xfrm>
              <a:prstGeom prst="rect">
                <a:avLst/>
              </a:prstGeom>
              <a:solidFill>
                <a:srgbClr val="FDFDFD">
                  <a:alpha val="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lnSpc>
                    <a:spcPct val="106000"/>
                  </a:lnSpc>
                  <a:spcBef>
                    <a:spcPct val="0"/>
                  </a:spcBef>
                  <a:buClr>
                    <a:srgbClr val="000000"/>
                  </a:buClr>
                  <a:buFontTx/>
                  <a:buNone/>
                </a:pPr>
                <a:r>
                  <a:rPr lang="en-US" altLang="en-US" sz="1400" b="1">
                    <a:latin typeface="Verdana" panose="020B0604030504040204" pitchFamily="34" charset="0"/>
                  </a:rPr>
                  <a:t>Flat-fee </a:t>
                </a:r>
              </a:p>
              <a:p>
                <a:pPr algn="ctr" eaLnBrk="1" hangingPunct="1">
                  <a:lnSpc>
                    <a:spcPct val="106000"/>
                  </a:lnSpc>
                  <a:spcBef>
                    <a:spcPct val="0"/>
                  </a:spcBef>
                  <a:buClr>
                    <a:srgbClr val="000000"/>
                  </a:buClr>
                  <a:buFontTx/>
                  <a:buNone/>
                </a:pPr>
                <a:r>
                  <a:rPr lang="en-US" altLang="en-US" sz="1400" b="1">
                    <a:latin typeface="Verdana" panose="020B0604030504040204" pitchFamily="34" charset="0"/>
                  </a:rPr>
                  <a:t>unlimited </a:t>
                </a:r>
              </a:p>
              <a:p>
                <a:pPr algn="ctr" eaLnBrk="1" hangingPunct="1">
                  <a:lnSpc>
                    <a:spcPct val="106000"/>
                  </a:lnSpc>
                  <a:spcBef>
                    <a:spcPct val="0"/>
                  </a:spcBef>
                  <a:buClr>
                    <a:srgbClr val="000000"/>
                  </a:buClr>
                  <a:buFontTx/>
                  <a:buNone/>
                </a:pPr>
                <a:r>
                  <a:rPr lang="en-US" altLang="en-US" sz="1400" b="1">
                    <a:latin typeface="Verdana" panose="020B0604030504040204" pitchFamily="34" charset="0"/>
                  </a:rPr>
                  <a:t>viewing</a:t>
                </a:r>
              </a:p>
              <a:p>
                <a:pPr algn="ctr" eaLnBrk="1" hangingPunct="1">
                  <a:lnSpc>
                    <a:spcPct val="106000"/>
                  </a:lnSpc>
                  <a:spcBef>
                    <a:spcPct val="0"/>
                  </a:spcBef>
                  <a:buClr>
                    <a:srgbClr val="000000"/>
                  </a:buClr>
                  <a:buFont typeface="Wingdings 2" panose="05020102010507070707" pitchFamily="18" charset="2"/>
                  <a:buNone/>
                </a:pPr>
                <a:endParaRPr lang="en-GB" altLang="en-US" sz="14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131" name="Text Box 10">
              <a:extLst>
                <a:ext uri="{FF2B5EF4-FFF2-40B4-BE49-F238E27FC236}">
                  <a16:creationId xmlns:a16="http://schemas.microsoft.com/office/drawing/2014/main" id="{9E16CAD6-0523-441A-93C1-1DA4821DEFE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5233902" y="4482194"/>
              <a:ext cx="2019463" cy="462562"/>
            </a:xfrm>
            <a:prstGeom prst="rect">
              <a:avLst/>
            </a:prstGeom>
            <a:solidFill>
              <a:srgbClr val="FDFDFD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latin typeface="Verdana" panose="020B0604030504040204" pitchFamily="34" charset="0"/>
                </a:rPr>
                <a:t>Video-on-demand</a:t>
              </a:r>
            </a:p>
            <a:p>
              <a:pPr algn="ctr" eaLnBrk="1" hangingPunct="1">
                <a:lnSpc>
                  <a:spcPct val="106000"/>
                </a:lnSpc>
                <a:spcBef>
                  <a:spcPct val="0"/>
                </a:spcBef>
                <a:buClr>
                  <a:srgbClr val="000000"/>
                </a:buClr>
                <a:buFont typeface="Wingdings 2" panose="05020102010507070707" pitchFamily="18" charset="2"/>
                <a:buNone/>
              </a:pPr>
              <a:endParaRPr lang="en-GB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5132" name="Text Box 10">
              <a:extLst>
                <a:ext uri="{FF2B5EF4-FFF2-40B4-BE49-F238E27FC236}">
                  <a16:creationId xmlns:a16="http://schemas.microsoft.com/office/drawing/2014/main" id="{E73D5EC4-FE52-4F9C-98F0-FF9FFEA13AB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689319" y="5094291"/>
              <a:ext cx="1317460" cy="696557"/>
            </a:xfrm>
            <a:prstGeom prst="rect">
              <a:avLst/>
            </a:prstGeom>
            <a:solidFill>
              <a:srgbClr val="FDFDFD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latin typeface="Verdana" panose="020B0604030504040204" pitchFamily="34" charset="0"/>
                </a:rPr>
                <a:t>Any screen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latin typeface="Verdana" panose="020B0604030504040204" pitchFamily="34" charset="0"/>
                </a:rPr>
                <a:t>at any time</a:t>
              </a:r>
            </a:p>
            <a:p>
              <a:pPr algn="ctr" eaLnBrk="1" hangingPunct="1">
                <a:lnSpc>
                  <a:spcPct val="106000"/>
                </a:lnSpc>
                <a:spcBef>
                  <a:spcPct val="0"/>
                </a:spcBef>
                <a:buClr>
                  <a:srgbClr val="000000"/>
                </a:buClr>
                <a:buFont typeface="Wingdings 2" panose="05020102010507070707" pitchFamily="18" charset="2"/>
                <a:buNone/>
              </a:pPr>
              <a:endParaRPr lang="en-GB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5133" name="Text Box 10">
              <a:extLst>
                <a:ext uri="{FF2B5EF4-FFF2-40B4-BE49-F238E27FC236}">
                  <a16:creationId xmlns:a16="http://schemas.microsoft.com/office/drawing/2014/main" id="{05A7E628-4CD8-4D07-BADD-D53E58BC0F9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452039" y="2963368"/>
              <a:ext cx="1945593" cy="477221"/>
            </a:xfrm>
            <a:prstGeom prst="rect">
              <a:avLst/>
            </a:prstGeom>
            <a:solidFill>
              <a:srgbClr val="FDFDFD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lnSpc>
                  <a:spcPct val="106000"/>
                </a:lnSpc>
                <a:spcBef>
                  <a:spcPct val="0"/>
                </a:spcBef>
                <a:buClr>
                  <a:srgbClr val="000000"/>
                </a:buClr>
                <a:buFontTx/>
                <a:buNone/>
              </a:pPr>
              <a:r>
                <a:rPr lang="en-US" altLang="en-US" sz="1400" b="1">
                  <a:latin typeface="Verdana" panose="020B0604030504040204" pitchFamily="34" charset="0"/>
                </a:rPr>
                <a:t>Original contents</a:t>
              </a:r>
            </a:p>
            <a:p>
              <a:pPr algn="ctr" eaLnBrk="1" hangingPunct="1">
                <a:lnSpc>
                  <a:spcPct val="106000"/>
                </a:lnSpc>
                <a:spcBef>
                  <a:spcPct val="0"/>
                </a:spcBef>
                <a:buClr>
                  <a:srgbClr val="000000"/>
                </a:buClr>
                <a:buFont typeface="Wingdings 2" panose="05020102010507070707" pitchFamily="18" charset="2"/>
                <a:buNone/>
              </a:pPr>
              <a:endParaRPr lang="en-GB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5134" name="Text Box 10">
              <a:extLst>
                <a:ext uri="{FF2B5EF4-FFF2-40B4-BE49-F238E27FC236}">
                  <a16:creationId xmlns:a16="http://schemas.microsoft.com/office/drawing/2014/main" id="{C7ACF491-63B7-418A-BF4D-CEEDE0DBEBC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69028" y="4255391"/>
              <a:ext cx="1972590" cy="929924"/>
            </a:xfrm>
            <a:prstGeom prst="rect">
              <a:avLst/>
            </a:prstGeom>
            <a:solidFill>
              <a:srgbClr val="FDFDFD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latin typeface="Verdana" panose="020B0604030504040204" pitchFamily="34" charset="0"/>
                </a:rPr>
                <a:t>Personalized 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latin typeface="Verdana" panose="020B0604030504040204" pitchFamily="34" charset="0"/>
                </a:rPr>
                <a:t>Recommendation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latin typeface="Verdana" panose="020B0604030504040204" pitchFamily="34" charset="0"/>
                </a:rPr>
                <a:t> engine </a:t>
              </a:r>
            </a:p>
            <a:p>
              <a:pPr algn="ctr" eaLnBrk="1" hangingPunct="1">
                <a:lnSpc>
                  <a:spcPct val="106000"/>
                </a:lnSpc>
                <a:spcBef>
                  <a:spcPct val="0"/>
                </a:spcBef>
                <a:buClr>
                  <a:srgbClr val="000000"/>
                </a:buClr>
                <a:buFont typeface="Wingdings 2" panose="05020102010507070707" pitchFamily="18" charset="2"/>
                <a:buNone/>
              </a:pPr>
              <a:endParaRPr lang="en-GB" altLang="en-US" sz="1400" b="1">
                <a:solidFill>
                  <a:srgbClr val="FFFFFF"/>
                </a:solidFill>
              </a:endParaRPr>
            </a:p>
          </p:txBody>
        </p:sp>
        <p:sp>
          <p:nvSpPr>
            <p:cNvPr id="5135" name="Text Box 10">
              <a:extLst>
                <a:ext uri="{FF2B5EF4-FFF2-40B4-BE49-F238E27FC236}">
                  <a16:creationId xmlns:a16="http://schemas.microsoft.com/office/drawing/2014/main" id="{35309952-B972-40A5-84DB-4368A2A4A39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5266668" y="3027376"/>
              <a:ext cx="1886200" cy="696557"/>
            </a:xfrm>
            <a:prstGeom prst="rect">
              <a:avLst/>
            </a:prstGeom>
            <a:solidFill>
              <a:srgbClr val="FDFDFD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latin typeface="Verdana" panose="020B0604030504040204" pitchFamily="34" charset="0"/>
                </a:rPr>
                <a:t>Commercial-free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400" b="1">
                <a:latin typeface="Verdana" panose="020B0604030504040204" pitchFamily="34" charset="0"/>
              </a:endParaRPr>
            </a:p>
            <a:p>
              <a:pPr algn="ctr" eaLnBrk="1" hangingPunct="1">
                <a:lnSpc>
                  <a:spcPct val="106000"/>
                </a:lnSpc>
                <a:spcBef>
                  <a:spcPct val="0"/>
                </a:spcBef>
                <a:buClr>
                  <a:srgbClr val="000000"/>
                </a:buClr>
                <a:buFont typeface="Wingdings 2" panose="05020102010507070707" pitchFamily="18" charset="2"/>
                <a:buNone/>
              </a:pPr>
              <a:endParaRPr lang="en-GB" altLang="en-US" sz="1400" b="1">
                <a:solidFill>
                  <a:srgbClr val="FFFFFF"/>
                </a:solidFill>
              </a:endParaRPr>
            </a:p>
          </p:txBody>
        </p:sp>
        <p:sp>
          <p:nvSpPr>
            <p:cNvPr id="5136" name="Text Box 10">
              <a:extLst>
                <a:ext uri="{FF2B5EF4-FFF2-40B4-BE49-F238E27FC236}">
                  <a16:creationId xmlns:a16="http://schemas.microsoft.com/office/drawing/2014/main" id="{EAB2EAF3-AEDA-4854-96CB-1BDB0537449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346338" y="3584582"/>
              <a:ext cx="1949948" cy="945760"/>
            </a:xfrm>
            <a:prstGeom prst="rect">
              <a:avLst/>
            </a:prstGeom>
            <a:solidFill>
              <a:srgbClr val="FDFDFD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1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600" b="1">
                  <a:solidFill>
                    <a:srgbClr val="FF0000"/>
                  </a:solidFill>
                  <a:latin typeface="Verdana" panose="020B0604030504040204" pitchFamily="34" charset="0"/>
                </a:rPr>
                <a:t>NETFLIX</a:t>
              </a:r>
            </a:p>
            <a:p>
              <a:pPr algn="ctr" eaLnBrk="1" hangingPunct="1">
                <a:lnSpc>
                  <a:spcPct val="106000"/>
                </a:lnSpc>
                <a:spcBef>
                  <a:spcPct val="0"/>
                </a:spcBef>
                <a:buClr>
                  <a:srgbClr val="000000"/>
                </a:buClr>
                <a:buFont typeface="Wingdings 2" panose="05020102010507070707" pitchFamily="18" charset="2"/>
                <a:buNone/>
              </a:pPr>
              <a:endParaRPr lang="en-GB" altLang="en-US" sz="26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ransition spd="slow" advTm="54865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F40E6A5-1E51-4CC6-9D16-DE75303AE4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01675"/>
            <a:ext cx="8229600" cy="939800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Netflix : Challenges</a:t>
            </a:r>
          </a:p>
        </p:txBody>
      </p:sp>
      <p:pic>
        <p:nvPicPr>
          <p:cNvPr id="7171" name="Picture 1">
            <a:extLst>
              <a:ext uri="{FF2B5EF4-FFF2-40B4-BE49-F238E27FC236}">
                <a16:creationId xmlns:a16="http://schemas.microsoft.com/office/drawing/2014/main" id="{F4A868B6-0C45-4E4F-AC3C-9BBDAD1C9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88900"/>
            <a:ext cx="18303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Content Placeholder 2">
            <a:extLst>
              <a:ext uri="{FF2B5EF4-FFF2-40B4-BE49-F238E27FC236}">
                <a16:creationId xmlns:a16="http://schemas.microsoft.com/office/drawing/2014/main" id="{85C1370A-613D-4FF9-80DB-382DB612A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641475"/>
            <a:ext cx="3962400" cy="467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000" b="1">
              <a:latin typeface="Verdana" panose="020B0604030504040204" pitchFamily="34" charset="0"/>
            </a:endParaRPr>
          </a:p>
        </p:txBody>
      </p:sp>
      <p:sp>
        <p:nvSpPr>
          <p:cNvPr id="9221" name="Content Placeholder 2">
            <a:extLst>
              <a:ext uri="{FF2B5EF4-FFF2-40B4-BE49-F238E27FC236}">
                <a16:creationId xmlns:a16="http://schemas.microsoft.com/office/drawing/2014/main" id="{09029B43-BE60-4A71-8F9B-D379EA8AB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2063" y="1793875"/>
            <a:ext cx="3836987" cy="46751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 algn="just">
              <a:spcBef>
                <a:spcPct val="0"/>
              </a:spcBef>
              <a:buFontTx/>
              <a:buNone/>
              <a:defRPr/>
            </a:pPr>
            <a:r>
              <a:rPr lang="en-US" altLang="en-US" sz="1800" b="1" u="sng" dirty="0">
                <a:latin typeface="+mn-lt"/>
              </a:rPr>
              <a:t>Quick overview of financials </a:t>
            </a:r>
          </a:p>
          <a:p>
            <a:pPr marL="0" indent="0" algn="just">
              <a:spcBef>
                <a:spcPct val="0"/>
              </a:spcBef>
              <a:buFontTx/>
              <a:buNone/>
              <a:defRPr/>
            </a:pPr>
            <a:endParaRPr lang="en-US" altLang="en-US" sz="1600" b="1" u="sng" dirty="0">
              <a:latin typeface="+mn-lt"/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altLang="en-US" sz="1600" dirty="0">
                <a:latin typeface="+mn-lt"/>
              </a:rPr>
              <a:t>Although Netflix’s net profit and revenue increased from 2016 to 2018, the </a:t>
            </a:r>
            <a:r>
              <a:rPr lang="en-US" altLang="en-US" sz="1600" b="1" dirty="0">
                <a:latin typeface="+mn-lt"/>
              </a:rPr>
              <a:t>cash deficits from operating activities is expanding.</a:t>
            </a:r>
          </a:p>
          <a:p>
            <a:pPr marL="0" indent="0" algn="just">
              <a:spcBef>
                <a:spcPct val="0"/>
              </a:spcBef>
              <a:buNone/>
              <a:defRPr/>
            </a:pPr>
            <a:r>
              <a:rPr lang="en-US" altLang="en-US" sz="1600" b="1" dirty="0">
                <a:latin typeface="+mn-lt"/>
              </a:rPr>
              <a:t> </a:t>
            </a:r>
          </a:p>
          <a:p>
            <a:pPr algn="just">
              <a:spcBef>
                <a:spcPct val="0"/>
              </a:spcBef>
              <a:defRPr/>
            </a:pPr>
            <a:r>
              <a:rPr lang="en-US" altLang="en-US" sz="1600" dirty="0">
                <a:latin typeface="+mn-lt"/>
              </a:rPr>
              <a:t>The inconsistent trends of net profit and net operating cashflow are because contents can be amortized over years. </a:t>
            </a:r>
          </a:p>
          <a:p>
            <a:pPr marL="0" indent="0" algn="just">
              <a:spcBef>
                <a:spcPct val="0"/>
              </a:spcBef>
              <a:buNone/>
              <a:defRPr/>
            </a:pPr>
            <a:endParaRPr lang="en-US" altLang="en-US" sz="1600" dirty="0">
              <a:latin typeface="+mn-lt"/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altLang="en-US" sz="1600" dirty="0">
                <a:latin typeface="+mn-lt"/>
              </a:rPr>
              <a:t>In other words, from a cash-basis perspective, </a:t>
            </a:r>
            <a:r>
              <a:rPr lang="en-US" altLang="en-US" sz="1600" b="1" dirty="0">
                <a:latin typeface="+mn-lt"/>
              </a:rPr>
              <a:t>Netflix is not making money from operating activities in recent years. </a:t>
            </a:r>
          </a:p>
          <a:p>
            <a:pPr algn="just">
              <a:spcBef>
                <a:spcPct val="0"/>
              </a:spcBef>
              <a:defRPr/>
            </a:pPr>
            <a:endParaRPr lang="en-US" altLang="en-US" sz="1600" b="1" dirty="0">
              <a:latin typeface="+mn-lt"/>
            </a:endParaRPr>
          </a:p>
          <a:p>
            <a:pPr marL="0" indent="0" algn="just">
              <a:spcBef>
                <a:spcPct val="0"/>
              </a:spcBef>
              <a:buFontTx/>
              <a:buNone/>
              <a:defRPr/>
            </a:pPr>
            <a:r>
              <a:rPr lang="en-US" altLang="en-US" sz="1400" dirty="0">
                <a:latin typeface="+mn-lt"/>
              </a:rPr>
              <a:t>[Please see next page for further details]</a:t>
            </a:r>
          </a:p>
        </p:txBody>
      </p:sp>
      <p:pic>
        <p:nvPicPr>
          <p:cNvPr id="7174" name="Picture 1">
            <a:extLst>
              <a:ext uri="{FF2B5EF4-FFF2-40B4-BE49-F238E27FC236}">
                <a16:creationId xmlns:a16="http://schemas.microsoft.com/office/drawing/2014/main" id="{A32C7551-44FE-4620-8D3D-7856AB170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1863725"/>
            <a:ext cx="4884738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D8D0B32-113E-4479-9B85-B5DAFB12C436}"/>
                  </a:ext>
                </a:extLst>
              </p14:cNvPr>
              <p14:cNvContentPartPr/>
              <p14:nvPr/>
            </p14:nvContentPartPr>
            <p14:xfrm>
              <a:off x="201240" y="2109600"/>
              <a:ext cx="5088240" cy="2100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D8D0B32-113E-4479-9B85-B5DAFB12C4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5400" y="2046240"/>
                <a:ext cx="5119560" cy="2227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 advTm="351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81529229-E81D-460B-A88B-E07B33AE7D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01675"/>
            <a:ext cx="8229600" cy="939800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Netflix : Challenges (Cont’d)</a:t>
            </a:r>
          </a:p>
        </p:txBody>
      </p:sp>
      <p:pic>
        <p:nvPicPr>
          <p:cNvPr id="9219" name="Picture 1">
            <a:extLst>
              <a:ext uri="{FF2B5EF4-FFF2-40B4-BE49-F238E27FC236}">
                <a16:creationId xmlns:a16="http://schemas.microsoft.com/office/drawing/2014/main" id="{144195FF-4BC7-4B6F-9971-B4D1236D0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88900"/>
            <a:ext cx="18303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CAADF990-1DD3-458F-BB01-890AC414F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46263"/>
            <a:ext cx="4098925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Content Placeholder 2">
            <a:extLst>
              <a:ext uri="{FF2B5EF4-FFF2-40B4-BE49-F238E27FC236}">
                <a16:creationId xmlns:a16="http://schemas.microsoft.com/office/drawing/2014/main" id="{07F2081B-EEC4-4CCD-A676-F0C1E19F5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641475"/>
            <a:ext cx="3962400" cy="467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2000" b="1">
              <a:latin typeface="Verdana" panose="020B0604030504040204" pitchFamily="34" charset="0"/>
            </a:endParaRPr>
          </a:p>
        </p:txBody>
      </p:sp>
      <p:sp>
        <p:nvSpPr>
          <p:cNvPr id="11270" name="Content Placeholder 2">
            <a:extLst>
              <a:ext uri="{FF2B5EF4-FFF2-40B4-BE49-F238E27FC236}">
                <a16:creationId xmlns:a16="http://schemas.microsoft.com/office/drawing/2014/main" id="{F2BA9912-B5ED-40CB-8395-B676C2A5F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8525" y="1641475"/>
            <a:ext cx="4184650" cy="46751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  <a:defRPr/>
            </a:pPr>
            <a:r>
              <a:rPr lang="en-US" altLang="en-US" sz="1800" b="1" u="sng" dirty="0">
                <a:latin typeface="+mn-lt"/>
              </a:rPr>
              <a:t>Soaring spending on contents</a:t>
            </a:r>
          </a:p>
          <a:p>
            <a:pPr marL="0" indent="0">
              <a:spcBef>
                <a:spcPct val="0"/>
              </a:spcBef>
              <a:buFontTx/>
              <a:buNone/>
              <a:defRPr/>
            </a:pPr>
            <a:endParaRPr lang="en-US" altLang="en-US" sz="1600" dirty="0">
              <a:latin typeface="+mn-lt"/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altLang="en-US" sz="1600" dirty="0">
                <a:latin typeface="+mn-lt"/>
              </a:rPr>
              <a:t>The reason for deficits from operating cashflows is because Netflix is </a:t>
            </a:r>
            <a:r>
              <a:rPr lang="en-US" altLang="en-US" sz="1600" b="1" dirty="0">
                <a:latin typeface="+mn-lt"/>
              </a:rPr>
              <a:t>spending huge money on acquiring and producing streaming content </a:t>
            </a:r>
            <a:r>
              <a:rPr lang="en-US" altLang="en-US" sz="1600" dirty="0">
                <a:latin typeface="+mn-lt"/>
              </a:rPr>
              <a:t>which increased from USD3.7b in 2014 to USD13.0b in 2018.</a:t>
            </a:r>
          </a:p>
          <a:p>
            <a:pPr algn="just">
              <a:spcBef>
                <a:spcPct val="0"/>
              </a:spcBef>
              <a:defRPr/>
            </a:pPr>
            <a:endParaRPr lang="en-US" altLang="en-US" sz="1600" dirty="0">
              <a:latin typeface="+mn-lt"/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altLang="en-US" sz="1600" dirty="0">
                <a:latin typeface="+mn-lt"/>
              </a:rPr>
              <a:t>The soaring cost on contents leads to </a:t>
            </a:r>
            <a:r>
              <a:rPr lang="en-US" altLang="en-US" sz="1600" b="1" dirty="0">
                <a:latin typeface="+mn-lt"/>
              </a:rPr>
              <a:t>rising cost per new subscriber</a:t>
            </a:r>
            <a:r>
              <a:rPr lang="en-US" altLang="en-US" sz="1600" dirty="0">
                <a:latin typeface="+mn-lt"/>
              </a:rPr>
              <a:t>.  </a:t>
            </a:r>
          </a:p>
          <a:p>
            <a:pPr algn="just">
              <a:spcBef>
                <a:spcPct val="0"/>
              </a:spcBef>
              <a:defRPr/>
            </a:pPr>
            <a:endParaRPr lang="en-US" altLang="en-US" sz="1600" dirty="0">
              <a:latin typeface="+mn-lt"/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altLang="en-US" sz="1600" dirty="0">
                <a:latin typeface="+mn-lt"/>
              </a:rPr>
              <a:t>The increasing trend of cost </a:t>
            </a:r>
            <a:r>
              <a:rPr lang="en-US" altLang="en-US" sz="1600" b="1" dirty="0">
                <a:latin typeface="+mn-lt"/>
              </a:rPr>
              <a:t>may also impact Netflix’s future pricing strategy.</a:t>
            </a:r>
          </a:p>
          <a:p>
            <a:pPr marL="0" indent="0" algn="just">
              <a:spcBef>
                <a:spcPct val="0"/>
              </a:spcBef>
              <a:buFontTx/>
              <a:buNone/>
              <a:defRPr/>
            </a:pPr>
            <a:endParaRPr lang="en-US" altLang="en-US" sz="1600" b="1" dirty="0">
              <a:latin typeface="+mn-lt"/>
            </a:endParaRPr>
          </a:p>
          <a:p>
            <a:pPr marL="0" indent="0" algn="just">
              <a:spcBef>
                <a:spcPct val="0"/>
              </a:spcBef>
              <a:buFontTx/>
              <a:buNone/>
              <a:defRPr/>
            </a:pPr>
            <a:r>
              <a:rPr lang="en-US" altLang="en-US" sz="1400" dirty="0">
                <a:latin typeface="+mn-lt"/>
              </a:rPr>
              <a:t>[Please see next page for further details]</a:t>
            </a:r>
          </a:p>
          <a:p>
            <a:pPr marL="0" indent="0">
              <a:spcBef>
                <a:spcPct val="0"/>
              </a:spcBef>
              <a:buFontTx/>
              <a:buNone/>
              <a:defRPr/>
            </a:pPr>
            <a:endParaRPr lang="en-US" altLang="en-US" sz="2000" dirty="0">
              <a:latin typeface="Verdana" panose="020B0604030504040204" pitchFamily="34" charset="0"/>
            </a:endParaRPr>
          </a:p>
        </p:txBody>
      </p:sp>
      <p:pic>
        <p:nvPicPr>
          <p:cNvPr id="9223" name="Picture 7">
            <a:extLst>
              <a:ext uri="{FF2B5EF4-FFF2-40B4-BE49-F238E27FC236}">
                <a16:creationId xmlns:a16="http://schemas.microsoft.com/office/drawing/2014/main" id="{DE9ABAD8-909F-4B51-8D3C-ABCC0D48A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4598988"/>
            <a:ext cx="418465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Rectangle 8">
            <a:extLst>
              <a:ext uri="{FF2B5EF4-FFF2-40B4-BE49-F238E27FC236}">
                <a16:creationId xmlns:a16="http://schemas.microsoft.com/office/drawing/2014/main" id="{DC5C85D4-7A1D-4BD3-8BA4-96AAAA435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" y="6232525"/>
            <a:ext cx="3489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700" b="1"/>
              <a:t>Source: Forbes</a:t>
            </a:r>
            <a:endParaRPr lang="en-US" altLang="en-US" sz="700"/>
          </a:p>
        </p:txBody>
      </p:sp>
    </p:spTree>
  </p:cSld>
  <p:clrMapOvr>
    <a:masterClrMapping/>
  </p:clrMapOvr>
  <p:transition spd="slow" advTm="2766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503E2B99-777B-45A9-94A4-4702C39760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01675"/>
            <a:ext cx="8229600" cy="939800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Netflix : Challenges (Cont’d)</a:t>
            </a:r>
          </a:p>
        </p:txBody>
      </p:sp>
      <p:pic>
        <p:nvPicPr>
          <p:cNvPr id="11267" name="Picture 1">
            <a:extLst>
              <a:ext uri="{FF2B5EF4-FFF2-40B4-BE49-F238E27FC236}">
                <a16:creationId xmlns:a16="http://schemas.microsoft.com/office/drawing/2014/main" id="{8E5FE46C-EF2A-4E6C-9EC8-A27114D9C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88900"/>
            <a:ext cx="1830387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Content Placeholder 2">
            <a:extLst>
              <a:ext uri="{FF2B5EF4-FFF2-40B4-BE49-F238E27FC236}">
                <a16:creationId xmlns:a16="http://schemas.microsoft.com/office/drawing/2014/main" id="{34B0180B-C34A-48D3-96EB-0E3DDD2F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1654175"/>
            <a:ext cx="3962400" cy="467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2000">
              <a:latin typeface="Verdana" panose="020B0604030504040204" pitchFamily="34" charset="0"/>
            </a:endParaRPr>
          </a:p>
        </p:txBody>
      </p:sp>
      <p:sp>
        <p:nvSpPr>
          <p:cNvPr id="7174" name="Content Placeholder 2">
            <a:extLst>
              <a:ext uri="{FF2B5EF4-FFF2-40B4-BE49-F238E27FC236}">
                <a16:creationId xmlns:a16="http://schemas.microsoft.com/office/drawing/2014/main" id="{03963460-F4E5-49FF-A4BD-FBE1F9BBB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641475"/>
            <a:ext cx="3962400" cy="46751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indent="0">
              <a:spcBef>
                <a:spcPct val="0"/>
              </a:spcBef>
              <a:buFontTx/>
              <a:buNone/>
              <a:defRPr/>
            </a:pPr>
            <a:r>
              <a:rPr lang="en-US" altLang="en-US" sz="1800" b="1" u="sng" dirty="0">
                <a:latin typeface="+mn-lt"/>
              </a:rPr>
              <a:t>Why doing original contents? </a:t>
            </a:r>
          </a:p>
          <a:p>
            <a:pPr marL="0" indent="0">
              <a:spcBef>
                <a:spcPct val="0"/>
              </a:spcBef>
              <a:buFontTx/>
              <a:buNone/>
              <a:defRPr/>
            </a:pPr>
            <a:endParaRPr lang="en-US" altLang="en-US" sz="1600" dirty="0">
              <a:latin typeface="+mn-lt"/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altLang="en-US" sz="1600" dirty="0">
                <a:latin typeface="+mn-lt"/>
              </a:rPr>
              <a:t>In 2018, </a:t>
            </a:r>
            <a:r>
              <a:rPr lang="en-US" altLang="en-US" sz="1600" b="1" dirty="0">
                <a:latin typeface="+mn-lt"/>
              </a:rPr>
              <a:t>4 of Netflix’s top10 titles belong to other studios</a:t>
            </a:r>
            <a:r>
              <a:rPr lang="en-US" altLang="en-US" sz="1600" dirty="0">
                <a:latin typeface="+mn-lt"/>
              </a:rPr>
              <a:t>. Some of these studios (e.g. Warner) will have their own platform or corporate with other platforms.  </a:t>
            </a:r>
          </a:p>
          <a:p>
            <a:pPr algn="just">
              <a:spcBef>
                <a:spcPct val="0"/>
              </a:spcBef>
              <a:defRPr/>
            </a:pPr>
            <a:endParaRPr lang="en-US" altLang="en-US" sz="1600" dirty="0">
              <a:latin typeface="+mn-lt"/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altLang="en-US" sz="1600" dirty="0">
                <a:latin typeface="+mn-lt"/>
              </a:rPr>
              <a:t>In a nutshell, in order to beat other competitors, Netflix aims to increase their owned original contents and this strategy is changing Netflix’s cost structure. </a:t>
            </a:r>
          </a:p>
          <a:p>
            <a:pPr algn="just">
              <a:spcBef>
                <a:spcPct val="0"/>
              </a:spcBef>
              <a:defRPr/>
            </a:pPr>
            <a:endParaRPr lang="en-US" altLang="en-US" sz="1600" dirty="0">
              <a:latin typeface="+mn-lt"/>
            </a:endParaRPr>
          </a:p>
          <a:p>
            <a:pPr algn="just">
              <a:spcBef>
                <a:spcPct val="0"/>
              </a:spcBef>
              <a:defRPr/>
            </a:pPr>
            <a:r>
              <a:rPr lang="en-US" altLang="en-US" sz="1600" b="1" dirty="0">
                <a:latin typeface="+mn-lt"/>
              </a:rPr>
              <a:t>Consumer retention and future financial performances under this strategy are still needed to be observed.       </a:t>
            </a:r>
          </a:p>
          <a:p>
            <a:pPr>
              <a:spcBef>
                <a:spcPct val="0"/>
              </a:spcBef>
              <a:defRPr/>
            </a:pPr>
            <a:endParaRPr lang="en-US" altLang="en-US" sz="1600" b="1" dirty="0">
              <a:latin typeface="Verdana" panose="020B0604030504040204" pitchFamily="34" charset="0"/>
            </a:endParaRPr>
          </a:p>
          <a:p>
            <a:pPr>
              <a:spcBef>
                <a:spcPct val="0"/>
              </a:spcBef>
              <a:defRPr/>
            </a:pPr>
            <a:endParaRPr lang="en-US" altLang="en-US" sz="1600" b="1" dirty="0">
              <a:latin typeface="Verdana" panose="020B0604030504040204" pitchFamily="34" charset="0"/>
            </a:endParaRPr>
          </a:p>
        </p:txBody>
      </p:sp>
      <p:pic>
        <p:nvPicPr>
          <p:cNvPr id="11270" name="Picture 7">
            <a:extLst>
              <a:ext uri="{FF2B5EF4-FFF2-40B4-BE49-F238E27FC236}">
                <a16:creationId xmlns:a16="http://schemas.microsoft.com/office/drawing/2014/main" id="{0E1BA6AB-E3BF-455E-BDC8-4ACAA15E7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87525"/>
            <a:ext cx="4224338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Rectangle 1">
            <a:extLst>
              <a:ext uri="{FF2B5EF4-FFF2-40B4-BE49-F238E27FC236}">
                <a16:creationId xmlns:a16="http://schemas.microsoft.com/office/drawing/2014/main" id="{13CF277A-70EC-42FD-B5BC-5A8EB2C18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4513263"/>
            <a:ext cx="3489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700" b="1"/>
              <a:t>Source: </a:t>
            </a:r>
            <a:r>
              <a:rPr lang="en-US" altLang="en-US" sz="700"/>
              <a:t>https://variety.com/2018/digital/news/netflix-original-series-licensed-viewing-friends-the-office-1203085230/</a:t>
            </a:r>
          </a:p>
        </p:txBody>
      </p:sp>
    </p:spTree>
  </p:cSld>
  <p:clrMapOvr>
    <a:masterClrMapping/>
  </p:clrMapOvr>
  <p:transition spd="slow" advTm="3584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PANDSHOWBAR" val="True"/>
  <p:tag name="ANSWERNOWTEXT" val="Answer Now"/>
  <p:tag name="RESPTABLESTYLE" val="-1"/>
  <p:tag name="ALLOWDUPLICATES" val="False"/>
  <p:tag name="AUTOADVANCE" val="False"/>
  <p:tag name="STDCHART" val="1"/>
  <p:tag name="SKIPREMAININGRACESLIDES" val="True"/>
  <p:tag name="BUBBLENAMEVISIBLE" val="True"/>
  <p:tag name="DEFAULTNUMTEAMS" val="5"/>
  <p:tag name="CUSTOMCELLBACKCOLOR2" val="-13395457"/>
  <p:tag name="DISPLAYNAME" val="True"/>
  <p:tag name="GRIDROTATIONINTERVAL" val="2"/>
  <p:tag name="POLLINGCYCLE" val="2"/>
  <p:tag name="INCLUDENONRESPONDERS" val="False"/>
  <p:tag name="ALLOWUSERFEEDBACK" val="True"/>
  <p:tag name="REALTIMEBACKUPPATH" val="(None)"/>
  <p:tag name="ADVANCEDSETTINGSVIEW" val="False"/>
  <p:tag name="FIBDISPLAYKEYWORDS" val="True"/>
  <p:tag name="PRRESPONSE4" val="7"/>
  <p:tag name="PRRESPONSE8" val="3"/>
  <p:tag name="TPVERSION" val="2008"/>
  <p:tag name="BULLETTYPE" val="3"/>
  <p:tag name="RESPCOUNTERFORMAT" val="0"/>
  <p:tag name="BACKUPSESSIONS" val="True"/>
  <p:tag name="ROTATIONINTERVAL" val="2"/>
  <p:tag name="RACEANIMATIONSPEED" val="3"/>
  <p:tag name="BUBBLESIZEVISIBLE" val="True"/>
  <p:tag name="CUSTOMCELLFORECOLOR" val="-16777216"/>
  <p:tag name="USESCHEMECOLORS" val="True"/>
  <p:tag name="AUTOSIZEGRID" val="True"/>
  <p:tag name="CHARTLABELS" val="0"/>
  <p:tag name="INCLUDEPPT" val="True"/>
  <p:tag name="ZEROBASED" val="False"/>
  <p:tag name="FIBNUMRESULTS" val="5"/>
  <p:tag name="PRRESPONSE3" val="8"/>
  <p:tag name="PRRESPONSE9" val="2"/>
  <p:tag name="SHOWBARVISIBLE" val="True"/>
  <p:tag name="RESPCOUNTERSTYLE" val="-1"/>
  <p:tag name="BACKUPMAINTENANCE" val="7"/>
  <p:tag name="RACEENDPOINTS" val="0"/>
  <p:tag name="MAXRESPONDERS" val="5"/>
  <p:tag name="CUSTOMCELLBACKCOLOR1" val="-657956"/>
  <p:tag name="DISPLAYDEVICEID" val="True"/>
  <p:tag name="CHARTCOLORS" val="0"/>
  <p:tag name="CORRECTPOINTVALUE" val="100"/>
  <p:tag name="CHARTSCALE" val="True"/>
  <p:tag name="PRRESPONSE2" val="9"/>
  <p:tag name="PRRESPONSE10" val="1"/>
  <p:tag name="ANSWERNOWSTYLE" val="-1"/>
  <p:tag name="NUMRESPONSES" val="1"/>
  <p:tag name="RACERSMAXDISPLAYED" val="0"/>
  <p:tag name="BUBBLEGROUPING" val="3"/>
  <p:tag name="DISPLAYDEVICENUMBER" val="True"/>
  <p:tag name="RESETCHARTS" val="True"/>
  <p:tag name="REALTIMEBACKUP" val="False"/>
  <p:tag name="PRRESPONSE1" val="10"/>
  <p:tag name="SHOWFLASHWARNING" val="True"/>
  <p:tag name="COUNTDOWNSECONDS" val="10"/>
  <p:tag name="AUTOUPDATEALIASES" val="True"/>
  <p:tag name="CUSTOMGRIDBACKCOLOR" val="-2830136"/>
  <p:tag name="GRIDSIZE" val="{Width=800, Height=600}"/>
  <p:tag name="INCORRECTPOINTVALUE" val="0"/>
  <p:tag name="PRRESPONSE5" val="6"/>
  <p:tag name="USESECONDARYMONITOR" val="True"/>
  <p:tag name="REVIEWONLY" val="False"/>
  <p:tag name="CUSTOMCELLBACKCOLOR3" val="-268652"/>
  <p:tag name="MULTIRESPDIVISOR" val="1"/>
  <p:tag name="FIBINCLUDEOTHER" val="True"/>
  <p:tag name="COUNTDOWNSTYLE" val="-1"/>
  <p:tag name="TEAMSINLEADERBOARD" val="5"/>
  <p:tag name="GRIDPOSITION" val="1"/>
  <p:tag name="PRRESPONSE6" val="5"/>
  <p:tag name="CHARTVALUEFORMAT" val="0%"/>
  <p:tag name="GRIDOPACITY" val="90"/>
  <p:tag name="PRRESPONSE7" val="4"/>
  <p:tag name="BUBBLEVALUEFORMAT" val="0.0"/>
  <p:tag name="FIBDISPLAYRESULTS" val="True"/>
  <p:tag name="CUSTOMCELLBACKCOLOR4" val="-8355712"/>
  <p:tag name="INPUTSOURCE" val="1"/>
  <p:tag name="POWERPOINTVERSION" val="12.0"/>
  <p:tag name="PARTICIPANTSINLEADERBOARD" val="5"/>
  <p:tag name="AUTOADJUSTPARTRANGE" val="True"/>
  <p:tag name="PARTLISTDEFAULT" val="0"/>
  <p:tag name="DELIMITERS" val="3.1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4925</TotalTime>
  <Words>984</Words>
  <Application>Microsoft Office PowerPoint</Application>
  <PresentationFormat>On-screen Show (4:3)</PresentationFormat>
  <Paragraphs>178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Verdana</vt:lpstr>
      <vt:lpstr>Wingdings 2</vt:lpstr>
      <vt:lpstr>Default Design</vt:lpstr>
      <vt:lpstr>MANAGING DIGITAL BUSINESSES AND MARKETS </vt:lpstr>
      <vt:lpstr>PowerPoint Presentation</vt:lpstr>
      <vt:lpstr>PowerPoint Presentation</vt:lpstr>
      <vt:lpstr>PowerPoint Presentation</vt:lpstr>
      <vt:lpstr>Before Netflix…..</vt:lpstr>
      <vt:lpstr>Netflix : Creative Destruction</vt:lpstr>
      <vt:lpstr>Netflix : Challenges</vt:lpstr>
      <vt:lpstr>Netflix : Challenges (Cont’d)</vt:lpstr>
      <vt:lpstr>Netflix : Challenges (Cont’d)</vt:lpstr>
      <vt:lpstr>Value creation on both sides.</vt:lpstr>
      <vt:lpstr>How did Netflix get big fast?</vt:lpstr>
      <vt:lpstr>PowerPoint Presentation</vt:lpstr>
      <vt:lpstr>PowerPoint Presentation</vt:lpstr>
      <vt:lpstr>Consumer behaviors BEFORE Netflix entered the market</vt:lpstr>
      <vt:lpstr>Consumer behaviors AFTER Netflix entered the market</vt:lpstr>
      <vt:lpstr>Main Competition</vt:lpstr>
      <vt:lpstr>Main Competition</vt:lpstr>
      <vt:lpstr>Market’s future development</vt:lpstr>
      <vt:lpstr>Netflix’s next step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Gabe</dc:creator>
  <cp:lastModifiedBy>Pratik Satish Pandey</cp:lastModifiedBy>
  <cp:revision>390</cp:revision>
  <cp:lastPrinted>2014-02-12T16:56:19Z</cp:lastPrinted>
  <dcterms:created xsi:type="dcterms:W3CDTF">2007-09-17T13:38:40Z</dcterms:created>
  <dcterms:modified xsi:type="dcterms:W3CDTF">2019-10-12T20:45:56Z</dcterms:modified>
</cp:coreProperties>
</file>